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64" r:id="rId3"/>
    <p:sldId id="259" r:id="rId4"/>
    <p:sldId id="270" r:id="rId5"/>
    <p:sldId id="261" r:id="rId6"/>
    <p:sldId id="262" r:id="rId7"/>
    <p:sldId id="266" r:id="rId8"/>
    <p:sldId id="258" r:id="rId9"/>
  </p:sldIdLst>
  <p:sldSz cx="9144000" cy="6858000" type="screen4x3"/>
  <p:notesSz cx="6805613" cy="9939338"/>
  <p:defaultTextStyle>
    <a:defPPr>
      <a:defRPr lang="de-DE"/>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B8CCE4"/>
    <a:srgbClr val="808080"/>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0060" autoAdjust="0"/>
  </p:normalViewPr>
  <p:slideViewPr>
    <p:cSldViewPr>
      <p:cViewPr varScale="1">
        <p:scale>
          <a:sx n="52" d="100"/>
          <a:sy n="52" d="100"/>
        </p:scale>
        <p:origin x="264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8" d="100"/>
          <a:sy n="88" d="100"/>
        </p:scale>
        <p:origin x="3822" y="10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ußzeilenplatzhalter 3"/>
          <p:cNvSpPr txBox="1">
            <a:spLocks/>
          </p:cNvSpPr>
          <p:nvPr/>
        </p:nvSpPr>
        <p:spPr bwMode="auto">
          <a:xfrm>
            <a:off x="0" y="9677050"/>
            <a:ext cx="6805613" cy="262288"/>
          </a:xfrm>
          <a:prstGeom prst="rect">
            <a:avLst/>
          </a:prstGeom>
          <a:solidFill>
            <a:schemeClr val="bg1"/>
          </a:solidFill>
          <a:ln w="9525">
            <a:noFill/>
            <a:miter lim="800000"/>
            <a:headEnd/>
            <a:tailEnd/>
          </a:ln>
        </p:spPr>
        <p:txBody>
          <a:bodyPr lIns="91437" tIns="45718" rIns="91437" bIns="45718" anchor="ctr"/>
          <a:lstStyle>
            <a:lvl1pPr>
              <a:tabLst>
                <a:tab pos="6546850" algn="r"/>
              </a:tabLst>
              <a:defRPr>
                <a:solidFill>
                  <a:schemeClr val="tx1"/>
                </a:solidFill>
                <a:latin typeface="Calibri" panose="020F0502020204030204" pitchFamily="34" charset="0"/>
                <a:ea typeface="MS PGothic" panose="020B0600070205080204" pitchFamily="34" charset="-128"/>
              </a:defRPr>
            </a:lvl1pPr>
            <a:lvl2pPr marL="37931725" indent="-37474525">
              <a:tabLst>
                <a:tab pos="6546850" algn="r"/>
              </a:tabLst>
              <a:defRPr>
                <a:solidFill>
                  <a:schemeClr val="tx1"/>
                </a:solidFill>
                <a:latin typeface="Calibri" panose="020F0502020204030204" pitchFamily="34" charset="0"/>
                <a:ea typeface="MS PGothic" panose="020B0600070205080204" pitchFamily="34" charset="-128"/>
              </a:defRPr>
            </a:lvl2pPr>
            <a:lvl3pPr>
              <a:tabLst>
                <a:tab pos="6546850" algn="r"/>
              </a:tabLst>
              <a:defRPr>
                <a:solidFill>
                  <a:schemeClr val="tx1"/>
                </a:solidFill>
                <a:latin typeface="Calibri" panose="020F0502020204030204" pitchFamily="34" charset="0"/>
                <a:ea typeface="MS PGothic" panose="020B0600070205080204" pitchFamily="34" charset="-128"/>
              </a:defRPr>
            </a:lvl3pPr>
            <a:lvl4pPr>
              <a:tabLst>
                <a:tab pos="6546850" algn="r"/>
              </a:tabLst>
              <a:defRPr>
                <a:solidFill>
                  <a:schemeClr val="tx1"/>
                </a:solidFill>
                <a:latin typeface="Calibri" panose="020F0502020204030204" pitchFamily="34" charset="0"/>
                <a:ea typeface="MS PGothic" panose="020B0600070205080204" pitchFamily="34" charset="-128"/>
              </a:defRPr>
            </a:lvl4pPr>
            <a:lvl5pPr>
              <a:tabLst>
                <a:tab pos="6546850" algn="r"/>
              </a:tabLst>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tabLst>
                <a:tab pos="6546850" algn="r"/>
              </a:tabLs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tabLst>
                <a:tab pos="6546850" algn="r"/>
              </a:tabLs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tabLst>
                <a:tab pos="6546850" algn="r"/>
              </a:tabLs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tabLst>
                <a:tab pos="6546850" algn="r"/>
              </a:tabLst>
              <a:defRPr>
                <a:solidFill>
                  <a:schemeClr val="tx1"/>
                </a:solidFill>
                <a:latin typeface="Calibri" panose="020F0502020204030204" pitchFamily="34" charset="0"/>
                <a:ea typeface="MS PGothic" panose="020B0600070205080204" pitchFamily="34" charset="-128"/>
              </a:defRPr>
            </a:lvl9pPr>
          </a:lstStyle>
          <a:p>
            <a:pPr algn="ctr" eaLnBrk="1" hangingPunct="1">
              <a:defRPr/>
            </a:pPr>
            <a:r>
              <a:rPr lang="de-DE" altLang="de-DE" sz="1000" b="1" smtClean="0">
                <a:latin typeface="Arial" panose="020B0604020202020204" pitchFamily="34" charset="0"/>
                <a:cs typeface="Arial" panose="020B0604020202020204" pitchFamily="34" charset="0"/>
              </a:rPr>
              <a:t>© </a:t>
            </a:r>
            <a:r>
              <a:rPr lang="de-DE" altLang="de-DE" sz="1000" b="1" smtClean="0">
                <a:solidFill>
                  <a:srgbClr val="336699"/>
                </a:solidFill>
                <a:latin typeface="Arial" panose="020B0604020202020204" pitchFamily="34" charset="0"/>
                <a:cs typeface="Arial" panose="020B0604020202020204" pitchFamily="34" charset="0"/>
              </a:rPr>
              <a:t>ethos</a:t>
            </a:r>
            <a:r>
              <a:rPr lang="de-DE" altLang="de-DE" sz="1000" b="1" smtClean="0">
                <a:latin typeface="Arial" panose="020B0604020202020204" pitchFamily="34" charset="0"/>
                <a:cs typeface="Arial" panose="020B0604020202020204" pitchFamily="34" charset="0"/>
              </a:rPr>
              <a:t>-Projekt 2010	www.ethos-wirtschaft.de</a:t>
            </a:r>
          </a:p>
        </p:txBody>
      </p:sp>
      <p:sp useBgFill="1">
        <p:nvSpPr>
          <p:cNvPr id="10" name="Text Box 2"/>
          <p:cNvSpPr txBox="1">
            <a:spLocks noChangeArrowheads="1"/>
          </p:cNvSpPr>
          <p:nvPr/>
        </p:nvSpPr>
        <p:spPr bwMode="auto">
          <a:xfrm>
            <a:off x="2764781" y="12079"/>
            <a:ext cx="3991996" cy="688506"/>
          </a:xfrm>
          <a:prstGeom prst="rect">
            <a:avLst/>
          </a:prstGeom>
          <a:ln w="9525">
            <a:noFill/>
            <a:miter lim="800000"/>
            <a:headEnd/>
            <a:tailEnd/>
          </a:ln>
          <a:effectLst/>
        </p:spPr>
        <p:txBody>
          <a:bodyPr lIns="93677" tIns="46838" rIns="93677" bIns="46838" anchor="ctr">
            <a:normAutofit/>
          </a:bodyP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de-DE" altLang="de-DE" sz="1200" b="1" smtClean="0">
                <a:latin typeface="Arial" panose="020B0604020202020204" pitchFamily="34" charset="0"/>
                <a:cs typeface="Arial" panose="020B0604020202020204" pitchFamily="34" charset="0"/>
              </a:rPr>
              <a:t>Siegfried Kaiser: Ethisches Investment</a:t>
            </a:r>
          </a:p>
          <a:p>
            <a:pPr eaLnBrk="1" hangingPunct="1">
              <a:defRPr/>
            </a:pPr>
            <a:r>
              <a:rPr lang="de-DE" altLang="de-DE" sz="1200" b="1" smtClean="0">
                <a:latin typeface="Arial" panose="020B0604020202020204" pitchFamily="34" charset="0"/>
                <a:cs typeface="Arial" panose="020B0604020202020204" pitchFamily="34" charset="0"/>
              </a:rPr>
              <a:t>Hrsg. von Thomas Retzmann / Tilman Grammes</a:t>
            </a:r>
          </a:p>
        </p:txBody>
      </p:sp>
      <p:pic>
        <p:nvPicPr>
          <p:cNvPr id="6148" name="Picture 8" descr="C:\Users\Thomas.Retzmann\Documents\Arbeit\ethos Sicherung Y\Logo\_online\_high-res\Ethos_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9113" y="101810"/>
            <a:ext cx="1926681" cy="509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307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olienbildplatzhalt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de-DE" altLang="de-DE" noProof="0" smtClean="0"/>
          </a:p>
        </p:txBody>
      </p:sp>
      <p:sp>
        <p:nvSpPr>
          <p:cNvPr id="5" name="Notizenplatzhalter 4"/>
          <p:cNvSpPr>
            <a:spLocks noGrp="1"/>
          </p:cNvSpPr>
          <p:nvPr>
            <p:ph type="body" sz="quarter" idx="3"/>
          </p:nvPr>
        </p:nvSpPr>
        <p:spPr>
          <a:xfrm>
            <a:off x="680562" y="4721186"/>
            <a:ext cx="5444490" cy="4472702"/>
          </a:xfrm>
          <a:prstGeom prst="rect">
            <a:avLst/>
          </a:prstGeom>
        </p:spPr>
        <p:txBody>
          <a:bodyPr vert="horz" wrap="square" lIns="91440" tIns="45720" rIns="91440" bIns="45720" numCol="1" anchor="t" anchorCtr="0" compatLnSpc="1">
            <a:prstTxWarp prst="textNoShape">
              <a:avLst/>
            </a:prstTxWarp>
            <a:normAutofit/>
          </a:bodyPr>
          <a:lstStyle/>
          <a:p>
            <a:pPr lvl="0"/>
            <a:r>
              <a:rPr lang="de-DE" altLang="de-DE" noProof="0" smtClean="0"/>
              <a:t>Textmasterformate durch Klicken bearbeiten</a:t>
            </a:r>
          </a:p>
          <a:p>
            <a:pPr lvl="1"/>
            <a:r>
              <a:rPr lang="de-DE" altLang="de-DE" noProof="0" smtClean="0"/>
              <a:t>Zweite Ebene</a:t>
            </a:r>
          </a:p>
          <a:p>
            <a:pPr lvl="2"/>
            <a:r>
              <a:rPr lang="de-DE" altLang="de-DE" noProof="0" smtClean="0"/>
              <a:t>Dritte Ebene</a:t>
            </a:r>
          </a:p>
          <a:p>
            <a:pPr lvl="3"/>
            <a:r>
              <a:rPr lang="de-DE" altLang="de-DE" noProof="0" smtClean="0"/>
              <a:t>Vierte Ebene</a:t>
            </a:r>
          </a:p>
          <a:p>
            <a:pPr lvl="4"/>
            <a:r>
              <a:rPr lang="de-DE" altLang="de-DE" noProof="0" smtClean="0"/>
              <a:t>Fünfte Ebene</a:t>
            </a:r>
          </a:p>
        </p:txBody>
      </p:sp>
      <p:sp>
        <p:nvSpPr>
          <p:cNvPr id="8" name="Fußzeilenplatzhalter 3"/>
          <p:cNvSpPr txBox="1">
            <a:spLocks/>
          </p:cNvSpPr>
          <p:nvPr/>
        </p:nvSpPr>
        <p:spPr bwMode="auto">
          <a:xfrm>
            <a:off x="0" y="9677050"/>
            <a:ext cx="6805613" cy="262288"/>
          </a:xfrm>
          <a:prstGeom prst="rect">
            <a:avLst/>
          </a:prstGeom>
          <a:solidFill>
            <a:schemeClr val="bg1"/>
          </a:solidFill>
          <a:ln w="9525">
            <a:noFill/>
            <a:miter lim="800000"/>
            <a:headEnd/>
            <a:tailEnd/>
          </a:ln>
        </p:spPr>
        <p:txBody>
          <a:bodyPr lIns="91437" tIns="45718" rIns="91437" bIns="45718" anchor="ctr"/>
          <a:lstStyle>
            <a:lvl1pPr>
              <a:tabLst>
                <a:tab pos="6546850" algn="r"/>
              </a:tabLst>
              <a:defRPr>
                <a:solidFill>
                  <a:schemeClr val="tx1"/>
                </a:solidFill>
                <a:latin typeface="Calibri" panose="020F0502020204030204" pitchFamily="34" charset="0"/>
                <a:ea typeface="MS PGothic" panose="020B0600070205080204" pitchFamily="34" charset="-128"/>
              </a:defRPr>
            </a:lvl1pPr>
            <a:lvl2pPr marL="37931725" indent="-37474525">
              <a:tabLst>
                <a:tab pos="6546850" algn="r"/>
              </a:tabLst>
              <a:defRPr>
                <a:solidFill>
                  <a:schemeClr val="tx1"/>
                </a:solidFill>
                <a:latin typeface="Calibri" panose="020F0502020204030204" pitchFamily="34" charset="0"/>
                <a:ea typeface="MS PGothic" panose="020B0600070205080204" pitchFamily="34" charset="-128"/>
              </a:defRPr>
            </a:lvl2pPr>
            <a:lvl3pPr>
              <a:tabLst>
                <a:tab pos="6546850" algn="r"/>
              </a:tabLst>
              <a:defRPr>
                <a:solidFill>
                  <a:schemeClr val="tx1"/>
                </a:solidFill>
                <a:latin typeface="Calibri" panose="020F0502020204030204" pitchFamily="34" charset="0"/>
                <a:ea typeface="MS PGothic" panose="020B0600070205080204" pitchFamily="34" charset="-128"/>
              </a:defRPr>
            </a:lvl3pPr>
            <a:lvl4pPr>
              <a:tabLst>
                <a:tab pos="6546850" algn="r"/>
              </a:tabLst>
              <a:defRPr>
                <a:solidFill>
                  <a:schemeClr val="tx1"/>
                </a:solidFill>
                <a:latin typeface="Calibri" panose="020F0502020204030204" pitchFamily="34" charset="0"/>
                <a:ea typeface="MS PGothic" panose="020B0600070205080204" pitchFamily="34" charset="-128"/>
              </a:defRPr>
            </a:lvl4pPr>
            <a:lvl5pPr>
              <a:tabLst>
                <a:tab pos="6546850" algn="r"/>
              </a:tabLst>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tabLst>
                <a:tab pos="6546850" algn="r"/>
              </a:tabLs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tabLst>
                <a:tab pos="6546850" algn="r"/>
              </a:tabLs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tabLst>
                <a:tab pos="6546850" algn="r"/>
              </a:tabLs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tabLst>
                <a:tab pos="6546850" algn="r"/>
              </a:tabLst>
              <a:defRPr>
                <a:solidFill>
                  <a:schemeClr val="tx1"/>
                </a:solidFill>
                <a:latin typeface="Calibri" panose="020F0502020204030204" pitchFamily="34" charset="0"/>
                <a:ea typeface="MS PGothic" panose="020B0600070205080204" pitchFamily="34" charset="-128"/>
              </a:defRPr>
            </a:lvl9pPr>
          </a:lstStyle>
          <a:p>
            <a:pPr algn="ctr" eaLnBrk="1" hangingPunct="1">
              <a:defRPr/>
            </a:pPr>
            <a:r>
              <a:rPr lang="de-DE" altLang="de-DE" sz="1000" b="1" smtClean="0">
                <a:latin typeface="Arial" panose="020B0604020202020204" pitchFamily="34" charset="0"/>
                <a:cs typeface="Arial" panose="020B0604020202020204" pitchFamily="34" charset="0"/>
              </a:rPr>
              <a:t>© </a:t>
            </a:r>
            <a:r>
              <a:rPr lang="de-DE" altLang="de-DE" sz="1000" b="1" smtClean="0">
                <a:solidFill>
                  <a:srgbClr val="336699"/>
                </a:solidFill>
                <a:latin typeface="Arial" panose="020B0604020202020204" pitchFamily="34" charset="0"/>
                <a:cs typeface="Arial" panose="020B0604020202020204" pitchFamily="34" charset="0"/>
              </a:rPr>
              <a:t>ethos</a:t>
            </a:r>
            <a:r>
              <a:rPr lang="de-DE" altLang="de-DE" sz="1000" b="1" smtClean="0">
                <a:latin typeface="Arial" panose="020B0604020202020204" pitchFamily="34" charset="0"/>
                <a:cs typeface="Arial" panose="020B0604020202020204" pitchFamily="34" charset="0"/>
              </a:rPr>
              <a:t>-Projekt 2010	www.ethos-wirtschaft.de</a:t>
            </a:r>
          </a:p>
        </p:txBody>
      </p:sp>
      <p:sp useBgFill="1">
        <p:nvSpPr>
          <p:cNvPr id="9" name="Text Box 2"/>
          <p:cNvSpPr txBox="1">
            <a:spLocks noChangeArrowheads="1"/>
          </p:cNvSpPr>
          <p:nvPr/>
        </p:nvSpPr>
        <p:spPr bwMode="auto">
          <a:xfrm>
            <a:off x="2764781" y="12079"/>
            <a:ext cx="3991996" cy="688506"/>
          </a:xfrm>
          <a:prstGeom prst="rect">
            <a:avLst/>
          </a:prstGeom>
          <a:ln w="9525">
            <a:noFill/>
            <a:miter lim="800000"/>
            <a:headEnd/>
            <a:tailEnd/>
          </a:ln>
          <a:effectLst/>
        </p:spPr>
        <p:txBody>
          <a:bodyPr lIns="93677" tIns="46838" rIns="93677" bIns="46838" anchor="ctr">
            <a:normAutofit/>
          </a:bodyP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defRPr/>
            </a:pPr>
            <a:r>
              <a:rPr lang="de-DE" altLang="de-DE" sz="1200" b="1" smtClean="0">
                <a:latin typeface="Arial" panose="020B0604020202020204" pitchFamily="34" charset="0"/>
                <a:cs typeface="Arial" panose="020B0604020202020204" pitchFamily="34" charset="0"/>
              </a:rPr>
              <a:t>Siegfried Kaiser: Ethisches Investment</a:t>
            </a:r>
          </a:p>
          <a:p>
            <a:pPr eaLnBrk="1" hangingPunct="1">
              <a:defRPr/>
            </a:pPr>
            <a:r>
              <a:rPr lang="de-DE" altLang="de-DE" sz="1200" b="1" smtClean="0">
                <a:latin typeface="Arial" panose="020B0604020202020204" pitchFamily="34" charset="0"/>
                <a:cs typeface="Arial" panose="020B0604020202020204" pitchFamily="34" charset="0"/>
              </a:rPr>
              <a:t>Hrsg. von Thomas Retzmann / Tilman Grammes</a:t>
            </a:r>
          </a:p>
        </p:txBody>
      </p:sp>
      <p:pic>
        <p:nvPicPr>
          <p:cNvPr id="5126" name="Picture 8" descr="C:\Users\Thomas.Retzmann\Documents\Arbeit\ethos Sicherung Y\Logo\_online\_high-res\Ethos_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113" y="101810"/>
            <a:ext cx="1926681" cy="509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73856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S PGothic" panose="020B0600070205080204" pitchFamily="34" charset="-128"/>
        <a:cs typeface="Arial" pitchFamily="34"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ethos-wirtschaft.de/downloads/pdf/Retzmann_Grammes2014_ethos_Gesamtband.pdf"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thos-wirtschaft.de/downloads/pdf/Retzmann_Grammes2014_ethos_Gesamtband.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thos-wirtschaft.de/downloads/pdf/Retzmann_Grammes2014_ethos_Gesamtband.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ethos-wirtschaft.de/downloads/pdf/Retzmann_Grammes2014_ethos_Gesamtband.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ethos-wirtschaft.de/downloads/pdf/Retzmann_Grammes2014_ethos_Gesamtband.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ethos-wirtschaft.de/downloads/pdf/Retzmann_Grammes2014_ethos_Gesamtband.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ethos-wirtschaft.de/downloads/pdf/Retzmann_Grammes2014_ethos_Gesamtband.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ethos-wirtschaft.de/downloads/pdf/Retzmann_Grammes2014_ethos_Gesamtband.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55000" lnSpcReduction="20000"/>
          </a:bodyPr>
          <a:lstStyle/>
          <a:p>
            <a:pPr eaLnBrk="1" hangingPunct="1">
              <a:lnSpc>
                <a:spcPct val="134000"/>
              </a:lnSpc>
              <a:spcBef>
                <a:spcPts val="600"/>
              </a:spcBef>
            </a:pPr>
            <a:r>
              <a:rPr lang="de-DE" altLang="de-DE" dirty="0" smtClean="0">
                <a:solidFill>
                  <a:schemeClr val="tx1"/>
                </a:solidFill>
              </a:rPr>
              <a:t>Ziel des Projekts </a:t>
            </a:r>
            <a:r>
              <a:rPr lang="de-DE" altLang="de-DE" b="1" dirty="0" err="1" smtClean="0">
                <a:solidFill>
                  <a:schemeClr val="tx1"/>
                </a:solidFill>
              </a:rPr>
              <a:t>ethos</a:t>
            </a:r>
            <a:r>
              <a:rPr lang="de-DE" altLang="de-DE" b="1" dirty="0" smtClean="0">
                <a:solidFill>
                  <a:schemeClr val="tx1"/>
                </a:solidFill>
              </a:rPr>
              <a:t> </a:t>
            </a:r>
            <a:r>
              <a:rPr lang="de-DE" altLang="de-DE" b="0" dirty="0" smtClean="0">
                <a:solidFill>
                  <a:schemeClr val="tx1"/>
                </a:solidFill>
              </a:rPr>
              <a:t>war</a:t>
            </a:r>
            <a:r>
              <a:rPr lang="de-DE" altLang="de-DE" dirty="0" smtClean="0">
                <a:solidFill>
                  <a:schemeClr val="tx1"/>
                </a:solidFill>
              </a:rPr>
              <a:t> die Entwicklung innovativer Unterrichtseinheiten zur Wirtschafts- und Unternehmensethik für die ökonomische und gesellschaftspolitische (sozialwissenschaftliche) Bildung in der Sekundarstufe II. Informationen über das Projekt sowie Hinweise auf weitere Unterrichtseinheiten finden Sie unter </a:t>
            </a:r>
            <a:r>
              <a:rPr lang="de-DE" altLang="de-DE" b="1" dirty="0" smtClean="0">
                <a:solidFill>
                  <a:schemeClr val="tx1"/>
                </a:solidFill>
              </a:rPr>
              <a:t>www.ethos-wirtschaft.de</a:t>
            </a:r>
            <a:r>
              <a:rPr lang="de-DE" altLang="de-DE" dirty="0" smtClean="0">
                <a:solidFill>
                  <a:schemeClr val="tx1"/>
                </a:solidFill>
              </a:rPr>
              <a:t>. </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Durch diese innovativen Unterrichtsbausteine soll das Thema »Ethik in der Wirtschaft« vermehrt Eingang in die Schulen finden. Wirtschaftsethische Kenntnisse sollen vermittelt sowie wirtschaftsmoralische Urteils- und Handlungskompetenzen entwickelt werden. Die Fächer ökonomischer und politischer Bildung in der Sekundarstufe II sind dafür besonders geeignet.</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Die 15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-Bausteine richten sich daher in erster Linie an Lehrkräfte der Fächer Wirtschaft und Politik an allgemein bildenden und beruflichen Gymnasien. Viele Unterrichtsmaterialien lassen sich sehr gut im Rahmen der dualen Berufsausbildung einsetzen, besonders in den kaufmännischen Berufen des Berufsfelds »Wirtschaft und Verwaltung«. Einige Bausteine wurden auch in Ausbildungsgängen gewerblich-technischer Berufe und in den Berufsfeldern »Gesundheit«, »Kosmetik« oder »Ernährung« erfolgreich umgesetzt. Bereits in der Sekundarstufe I lassen sich ausgewählte Unterrichtsmaterialien (Fallbeispiele, Arbeitsblätter und Folienvorlagen) verwenden.</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Die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-Bausteine wurden verfasst von erfahrenen Lehrern allgemein bildender und berufsbildender Schulen sowie anerkannten Wirtschafts- und Politikdidaktikern. Sie wurden von den Herausgebern wissenschaftlich beraten.</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Das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-Projekt wurde mit dem </a:t>
            </a:r>
            <a:r>
              <a:rPr lang="de-DE" sz="1200" b="1" kern="1200" dirty="0" smtClean="0">
                <a:solidFill>
                  <a:schemeClr val="tx1"/>
                </a:solidFill>
                <a:effectLst/>
                <a:latin typeface="Arial" pitchFamily="34" charset="0"/>
                <a:ea typeface="MS PGothic" panose="020B0600070205080204" pitchFamily="34" charset="-128"/>
                <a:cs typeface="Arial" pitchFamily="34" charset="0"/>
              </a:rPr>
              <a:t>Max-Weber-Preis für Wirtschaftsethik 2012</a:t>
            </a:r>
            <a:r>
              <a:rPr lang="de-DE" sz="1200" kern="1200" dirty="0" smtClean="0">
                <a:solidFill>
                  <a:schemeClr val="tx1"/>
                </a:solidFill>
                <a:effectLst/>
                <a:latin typeface="Arial" pitchFamily="34" charset="0"/>
                <a:ea typeface="MS PGothic" panose="020B0600070205080204" pitchFamily="34" charset="-128"/>
                <a:cs typeface="Arial" pitchFamily="34" charset="0"/>
              </a:rPr>
              <a:t> in der Kategorie Schul-/Lehrbuch ausgezeichnet.</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In seiner Laudatio würdigte Kuratoriumsmitglied Prof. Dr. Josef Wieland das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-Projekt: „Den Preisträgern ist es damit gelungen, ein wirklich umfassendes Instrument der wirtschaftsethischen Lehre zu entwickeln und zu realisieren, das auf die systematische Integration von Theorie und Praxis und Gruppenspezifität abstellt. Dass es ein systematisch angelegtes Lehrinstrument für Schüler und Lehrer ist, hat die Jury besonders überzeugt, weil sich so unabhängig vom spezifischen Thema Problemlösungskompetenz aufbauen kann. Orientierungswissen über die Wirtschaft und ihre Handlungsmöglichkeiten in modernen Gesellschaften ist hier, wie überall, dringend vonnöten.“</a:t>
            </a:r>
          </a:p>
          <a:p>
            <a:r>
              <a:rPr lang="de-DE" dirty="0" smtClean="0">
                <a:solidFill>
                  <a:schemeClr val="tx1"/>
                </a:solidFill>
              </a:rPr>
              <a:t>Das von Prof. Dr. Thomas Retzmann und Prof. Dr. Tilman Grammes (Universität Hamburg) herausgegebene Buch </a:t>
            </a:r>
            <a:r>
              <a:rPr lang="de-DE" b="1" dirty="0" smtClean="0">
                <a:solidFill>
                  <a:schemeClr val="tx1"/>
                </a:solidFill>
                <a:hlinkClick r:id="rId3"/>
              </a:rPr>
              <a:t>"Wirtschafts- und Unternehmensethik: 15 Unterrichtsbausteine für die ökonomische und gesellschaftspolitische Bildung"</a:t>
            </a:r>
            <a:r>
              <a:rPr lang="de-DE" dirty="0" smtClean="0">
                <a:solidFill>
                  <a:schemeClr val="tx1"/>
                </a:solidFill>
              </a:rPr>
              <a:t> wurde am 16. Dezember 2014 mit dem </a:t>
            </a:r>
            <a:r>
              <a:rPr lang="de-DE" b="1" i="1" dirty="0" smtClean="0">
                <a:solidFill>
                  <a:schemeClr val="tx1"/>
                </a:solidFill>
              </a:rPr>
              <a:t>SCHULE</a:t>
            </a:r>
            <a:r>
              <a:rPr lang="de-DE" b="1" dirty="0" smtClean="0">
                <a:solidFill>
                  <a:schemeClr val="tx1"/>
                </a:solidFill>
              </a:rPr>
              <a:t>WIRTSCHAFT-Lehrbuchpreis</a:t>
            </a:r>
            <a:r>
              <a:rPr lang="de-DE" dirty="0" smtClean="0">
                <a:solidFill>
                  <a:schemeClr val="tx1"/>
                </a:solidFill>
              </a:rPr>
              <a:t> ausgezeichnet.</a:t>
            </a:r>
          </a:p>
          <a:p>
            <a:r>
              <a:rPr lang="de-DE" dirty="0" smtClean="0">
                <a:solidFill>
                  <a:schemeClr val="tx1"/>
                </a:solidFill>
              </a:rPr>
              <a:t>Die Expertenjury kürte es in dem vom Bundesministerium für Wirtschaft und Energie geförderten Wettbewerb zum </a:t>
            </a:r>
            <a:r>
              <a:rPr lang="de-DE" b="1" dirty="0" smtClean="0">
                <a:solidFill>
                  <a:schemeClr val="tx1"/>
                </a:solidFill>
              </a:rPr>
              <a:t>besten Lehrbuch für die Ökonomische Bildung in der Sekundarstufe II.</a:t>
            </a:r>
            <a:endParaRPr lang="de-DE" dirty="0" smtClean="0">
              <a:solidFill>
                <a:schemeClr val="tx1"/>
              </a:solidFill>
            </a:endParaRPr>
          </a:p>
          <a:p>
            <a:r>
              <a:rPr lang="de-DE" dirty="0" smtClean="0">
                <a:solidFill>
                  <a:schemeClr val="tx1"/>
                </a:solidFill>
              </a:rPr>
              <a:t>Der Preis wird verliehen von der </a:t>
            </a:r>
            <a:r>
              <a:rPr lang="de-DE" b="1" dirty="0" smtClean="0">
                <a:solidFill>
                  <a:schemeClr val="tx1"/>
                </a:solidFill>
              </a:rPr>
              <a:t>Bundesarbeitsgemeinschaft </a:t>
            </a:r>
            <a:r>
              <a:rPr lang="de-DE" b="1" i="1" dirty="0" smtClean="0">
                <a:solidFill>
                  <a:schemeClr val="tx1"/>
                </a:solidFill>
              </a:rPr>
              <a:t>SCHULE</a:t>
            </a:r>
            <a:r>
              <a:rPr lang="de-DE" b="1" dirty="0" smtClean="0">
                <a:solidFill>
                  <a:schemeClr val="tx1"/>
                </a:solidFill>
              </a:rPr>
              <a:t>WIRTSCHAFT</a:t>
            </a:r>
            <a:r>
              <a:rPr lang="de-DE" dirty="0" smtClean="0">
                <a:solidFill>
                  <a:schemeClr val="tx1"/>
                </a:solidFill>
              </a:rPr>
              <a:t>.</a:t>
            </a:r>
            <a:endParaRPr lang="de-DE" sz="1200" kern="1200" dirty="0" smtClean="0">
              <a:solidFill>
                <a:schemeClr val="tx1"/>
              </a:solidFill>
              <a:effectLst/>
              <a:latin typeface="Arial" pitchFamily="34" charset="0"/>
              <a:ea typeface="MS PGothic" panose="020B0600070205080204" pitchFamily="34" charset="-128"/>
              <a:cs typeface="Arial" pitchFamily="34" charset="0"/>
            </a:endParaRPr>
          </a:p>
        </p:txBody>
      </p:sp>
    </p:spTree>
    <p:extLst>
      <p:ext uri="{BB962C8B-B14F-4D97-AF65-F5344CB8AC3E}">
        <p14:creationId xmlns:p14="http://schemas.microsoft.com/office/powerpoint/2010/main" val="10204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7500" lnSpcReduction="20000"/>
          </a:bodyPr>
          <a:lstStyle/>
          <a:p>
            <a:pPr eaLnBrk="1" hangingPunct="1">
              <a:lnSpc>
                <a:spcPct val="134000"/>
              </a:lnSpc>
              <a:spcBef>
                <a:spcPts val="600"/>
              </a:spcBef>
            </a:pPr>
            <a:r>
              <a:rPr lang="de-DE" altLang="de-DE" dirty="0" smtClean="0">
                <a:solidFill>
                  <a:schemeClr val="tx1"/>
                </a:solidFill>
              </a:rPr>
              <a:t>Ziel des Projekts </a:t>
            </a:r>
            <a:r>
              <a:rPr lang="de-DE" altLang="de-DE" b="1" dirty="0" err="1" smtClean="0">
                <a:solidFill>
                  <a:schemeClr val="tx1"/>
                </a:solidFill>
              </a:rPr>
              <a:t>ethos</a:t>
            </a:r>
            <a:r>
              <a:rPr lang="de-DE" altLang="de-DE" b="1" dirty="0" smtClean="0">
                <a:solidFill>
                  <a:schemeClr val="tx1"/>
                </a:solidFill>
              </a:rPr>
              <a:t> </a:t>
            </a:r>
            <a:r>
              <a:rPr lang="de-DE" altLang="de-DE" b="0" dirty="0" smtClean="0">
                <a:solidFill>
                  <a:schemeClr val="tx1"/>
                </a:solidFill>
              </a:rPr>
              <a:t>war</a:t>
            </a:r>
            <a:r>
              <a:rPr lang="de-DE" altLang="de-DE" dirty="0" smtClean="0">
                <a:solidFill>
                  <a:schemeClr val="tx1"/>
                </a:solidFill>
              </a:rPr>
              <a:t> die Entwicklung innovativer Unterrichtseinheiten zur Wirtschafts- und Unternehmensethik für die ökonomische und gesellschaftspolitische (sozialwissenschaftliche) Bildung in der Sekundarstufe II. Informationen über das Projekt sowie Hinweise auf weitere Unterrichtseinheiten finden Sie unter </a:t>
            </a:r>
            <a:r>
              <a:rPr lang="de-DE" altLang="de-DE" b="1" dirty="0" smtClean="0">
                <a:solidFill>
                  <a:schemeClr val="tx1"/>
                </a:solidFill>
              </a:rPr>
              <a:t>www.ethos-wirtschaft.de</a:t>
            </a:r>
            <a:r>
              <a:rPr lang="de-DE" altLang="de-DE" dirty="0" smtClean="0">
                <a:solidFill>
                  <a:schemeClr val="tx1"/>
                </a:solidFill>
              </a:rPr>
              <a:t>. </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Durch diese innovativen Unterrichtsbausteine soll das Thema »Ethik in der Wirtschaft« vermehrt Eingang in die Schulen finden. Wirtschaftsethische Kenntnisse sollen vermittelt sowie wirtschaftsmoralische Urteils- und Handlungskompetenzen entwickelt werden. Die Fächer ökonomischer und politischer Bildung in der Sekundarstufe II sind dafür besonders geeignet.</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Die 15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-Bausteine richten sich daher in erster Linie an Lehrkräfte der Fächer Wirtschaft und Politik an allgemein bildenden und beruflichen Gymnasien. Viele Unterrichtsmaterialien lassen sich sehr gut im Rahmen der dualen Berufsausbildung einsetzen, besonders in den kaufmännischen Berufen des Berufsfelds »Wirtschaft und Verwaltung«. Einige Bausteine wurden auch in Ausbildungsgängen gewerblich-technischer Berufe und in den Berufsfeldern »Gesundheit«, »Kosmetik« oder »Ernährung« erfolgreich umgesetzt. Bereits in der Sekundarstufe I lassen sich ausgewählte Unterrichtsmaterialien (Fallbeispiele, Arbeitsblätter und Folienvorlagen) verwenden.</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Die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-Bausteine wurden verfasst von erfahrenen Lehrern allgemein bildender und berufsbildender Schulen sowie anerkannten Wirtschafts- und Politikdidaktikern. Sie wurden von den Herausgebern wissenschaftlich beraten.</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Das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-Projekt wurde mit dem </a:t>
            </a:r>
            <a:r>
              <a:rPr lang="de-DE" sz="1200" b="1" kern="1200" dirty="0" smtClean="0">
                <a:solidFill>
                  <a:schemeClr val="tx1"/>
                </a:solidFill>
                <a:effectLst/>
                <a:latin typeface="Arial" pitchFamily="34" charset="0"/>
                <a:ea typeface="MS PGothic" panose="020B0600070205080204" pitchFamily="34" charset="-128"/>
                <a:cs typeface="Arial" pitchFamily="34" charset="0"/>
              </a:rPr>
              <a:t>Max-Weber-Preis für Wirtschaftsethik 2012</a:t>
            </a:r>
            <a:r>
              <a:rPr lang="de-DE" sz="1200" kern="1200" dirty="0" smtClean="0">
                <a:solidFill>
                  <a:schemeClr val="tx1"/>
                </a:solidFill>
                <a:effectLst/>
                <a:latin typeface="Arial" pitchFamily="34" charset="0"/>
                <a:ea typeface="MS PGothic" panose="020B0600070205080204" pitchFamily="34" charset="-128"/>
                <a:cs typeface="Arial" pitchFamily="34" charset="0"/>
              </a:rPr>
              <a:t> in der Kategorie Schul-/Lehrbuch ausgezeichnet.</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In seiner Laudatio würdigte Kuratoriumsmitglied Prof. Dr. Josef Wieland das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-Projekt: „Den Preisträgern ist es damit gelungen, ein wirklich umfassendes Instrument der wirtschaftsethischen Lehre zu entwickeln und zu realisieren, das auf die systematische Integration von Theorie und Praxis und Gruppenspezifität abstellt. Dass es ein systematisch angelegtes Lehrinstrument für Schüler und Lehrer ist, hat die Jury besonders überzeugt, weil sich so unabhängig vom spezifischen Thema Problemlösungskompetenz aufbauen kann. Orientierungswissen über die Wirtschaft und ihre Handlungsmöglichkeiten in modernen Gesellschaften ist hier, wie überall, dringend vonnöten.“</a:t>
            </a:r>
          </a:p>
          <a:p>
            <a:r>
              <a:rPr lang="de-DE" dirty="0" smtClean="0">
                <a:solidFill>
                  <a:schemeClr val="tx1"/>
                </a:solidFill>
              </a:rPr>
              <a:t>Das von Prof. Dr. Thomas Retzmann und Prof. Dr. Tilman Grammes (Universität Hamburg) herausgegebene Buch </a:t>
            </a:r>
            <a:r>
              <a:rPr lang="de-DE" b="1" dirty="0" smtClean="0">
                <a:solidFill>
                  <a:schemeClr val="tx1"/>
                </a:solidFill>
                <a:hlinkClick r:id="rId3"/>
              </a:rPr>
              <a:t>"Wirtschafts- und Unternehmensethik: 15 Unterrichtsbausteine für die ökonomische und gesellschaftspolitische Bildung"</a:t>
            </a:r>
            <a:r>
              <a:rPr lang="de-DE" dirty="0" smtClean="0">
                <a:solidFill>
                  <a:schemeClr val="tx1"/>
                </a:solidFill>
              </a:rPr>
              <a:t> wurde am 16. Dezember 2014 mit dem </a:t>
            </a:r>
            <a:r>
              <a:rPr lang="de-DE" b="1" i="1" dirty="0" smtClean="0">
                <a:solidFill>
                  <a:schemeClr val="tx1"/>
                </a:solidFill>
              </a:rPr>
              <a:t>SCHULE</a:t>
            </a:r>
            <a:r>
              <a:rPr lang="de-DE" b="1" dirty="0" smtClean="0">
                <a:solidFill>
                  <a:schemeClr val="tx1"/>
                </a:solidFill>
              </a:rPr>
              <a:t>WIRTSCHAFT-Lehrbuchpreis</a:t>
            </a:r>
            <a:r>
              <a:rPr lang="de-DE" dirty="0" smtClean="0">
                <a:solidFill>
                  <a:schemeClr val="tx1"/>
                </a:solidFill>
              </a:rPr>
              <a:t> ausgezeichnet.</a:t>
            </a:r>
          </a:p>
          <a:p>
            <a:r>
              <a:rPr lang="de-DE" dirty="0" smtClean="0">
                <a:solidFill>
                  <a:schemeClr val="tx1"/>
                </a:solidFill>
              </a:rPr>
              <a:t>Die Expertenjury kürte es in dem vom Bundesministerium für Wirtschaft und Energie geförderten Wettbewerb zum </a:t>
            </a:r>
            <a:r>
              <a:rPr lang="de-DE" b="1" dirty="0" smtClean="0">
                <a:solidFill>
                  <a:schemeClr val="tx1"/>
                </a:solidFill>
              </a:rPr>
              <a:t>besten Lehrbuch für die Ökonomische Bildung in der Sekundarstufe II.</a:t>
            </a:r>
            <a:endParaRPr lang="de-DE" dirty="0" smtClean="0">
              <a:solidFill>
                <a:schemeClr val="tx1"/>
              </a:solidFill>
            </a:endParaRPr>
          </a:p>
          <a:p>
            <a:r>
              <a:rPr lang="de-DE" dirty="0" smtClean="0">
                <a:solidFill>
                  <a:schemeClr val="tx1"/>
                </a:solidFill>
              </a:rPr>
              <a:t>Der Preis wird verliehen von der </a:t>
            </a:r>
            <a:r>
              <a:rPr lang="de-DE" b="1" dirty="0" smtClean="0">
                <a:solidFill>
                  <a:schemeClr val="tx1"/>
                </a:solidFill>
              </a:rPr>
              <a:t>Bundesarbeitsgemeinschaft </a:t>
            </a:r>
            <a:r>
              <a:rPr lang="de-DE" b="1" i="1" dirty="0" smtClean="0">
                <a:solidFill>
                  <a:schemeClr val="tx1"/>
                </a:solidFill>
              </a:rPr>
              <a:t>SCHULE</a:t>
            </a:r>
            <a:r>
              <a:rPr lang="de-DE" b="1" dirty="0" smtClean="0">
                <a:solidFill>
                  <a:schemeClr val="tx1"/>
                </a:solidFill>
              </a:rPr>
              <a:t>WIRTSCHAFT</a:t>
            </a:r>
            <a:r>
              <a:rPr lang="de-DE" dirty="0" smtClean="0">
                <a:solidFill>
                  <a:schemeClr val="tx1"/>
                </a:solidFill>
              </a:rPr>
              <a:t>.</a:t>
            </a:r>
            <a:endParaRPr lang="de-DE" sz="1200" kern="1200" dirty="0" smtClean="0">
              <a:solidFill>
                <a:schemeClr val="tx1"/>
              </a:solidFill>
              <a:effectLst/>
              <a:latin typeface="Arial" pitchFamily="34" charset="0"/>
              <a:ea typeface="MS PGothic" panose="020B0600070205080204" pitchFamily="34" charset="-128"/>
              <a:cs typeface="Arial" pitchFamily="34" charset="0"/>
            </a:endParaRPr>
          </a:p>
        </p:txBody>
      </p:sp>
    </p:spTree>
    <p:extLst>
      <p:ext uri="{BB962C8B-B14F-4D97-AF65-F5344CB8AC3E}">
        <p14:creationId xmlns:p14="http://schemas.microsoft.com/office/powerpoint/2010/main" val="3760277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7500" lnSpcReduction="20000"/>
          </a:bodyPr>
          <a:lstStyle/>
          <a:p>
            <a:pPr eaLnBrk="1" hangingPunct="1">
              <a:lnSpc>
                <a:spcPct val="134000"/>
              </a:lnSpc>
              <a:spcBef>
                <a:spcPts val="600"/>
              </a:spcBef>
            </a:pPr>
            <a:r>
              <a:rPr lang="de-DE" altLang="de-DE" dirty="0" smtClean="0">
                <a:solidFill>
                  <a:schemeClr val="tx1"/>
                </a:solidFill>
              </a:rPr>
              <a:t>Ziel des Projekts </a:t>
            </a:r>
            <a:r>
              <a:rPr lang="de-DE" altLang="de-DE" b="1" dirty="0" err="1" smtClean="0">
                <a:solidFill>
                  <a:schemeClr val="tx1"/>
                </a:solidFill>
              </a:rPr>
              <a:t>ethos</a:t>
            </a:r>
            <a:r>
              <a:rPr lang="de-DE" altLang="de-DE" b="1" dirty="0" smtClean="0">
                <a:solidFill>
                  <a:schemeClr val="tx1"/>
                </a:solidFill>
              </a:rPr>
              <a:t> </a:t>
            </a:r>
            <a:r>
              <a:rPr lang="de-DE" altLang="de-DE" b="0" dirty="0" smtClean="0">
                <a:solidFill>
                  <a:schemeClr val="tx1"/>
                </a:solidFill>
              </a:rPr>
              <a:t>war</a:t>
            </a:r>
            <a:r>
              <a:rPr lang="de-DE" altLang="de-DE" dirty="0" smtClean="0">
                <a:solidFill>
                  <a:schemeClr val="tx1"/>
                </a:solidFill>
              </a:rPr>
              <a:t> die Entwicklung innovativer Unterrichtseinheiten zur Wirtschafts- und Unternehmensethik für die ökonomische und gesellschaftspolitische (sozialwissenschaftliche) Bildung in der Sekundarstufe II. Informationen über das Projekt sowie Hinweise auf weitere Unterrichtseinheiten finden Sie unter </a:t>
            </a:r>
            <a:r>
              <a:rPr lang="de-DE" altLang="de-DE" b="1" dirty="0" smtClean="0">
                <a:solidFill>
                  <a:schemeClr val="tx1"/>
                </a:solidFill>
              </a:rPr>
              <a:t>www.ethos-wirtschaft.de</a:t>
            </a:r>
            <a:r>
              <a:rPr lang="de-DE" altLang="de-DE" dirty="0" smtClean="0">
                <a:solidFill>
                  <a:schemeClr val="tx1"/>
                </a:solidFill>
              </a:rPr>
              <a:t>. </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Durch diese innovativen Unterrichtsbausteine soll das Thema »Ethik in der Wirtschaft« vermehrt Eingang in die Schulen finden. Wirtschaftsethische Kenntnisse sollen vermittelt sowie wirtschaftsmoralische Urteils- und Handlungskompetenzen entwickelt werden. Die Fächer ökonomischer und politischer Bildung in der Sekundarstufe II sind dafür besonders geeignet.</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Die 15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-Bausteine richten sich daher in erster Linie an Lehrkräfte der Fächer Wirtschaft und Politik an allgemein bildenden und beruflichen Gymnasien. Viele Unterrichtsmaterialien lassen sich sehr gut im Rahmen der dualen Berufsausbildung einsetzen, besonders in den kaufmännischen Berufen des Berufsfelds »Wirtschaft und Verwaltung«. Einige Bausteine wurden auch in Ausbildungsgängen gewerblich-technischer Berufe und in den Berufsfeldern »Gesundheit«, »Kosmetik« oder »Ernährung« erfolgreich umgesetzt. Bereits in der Sekundarstufe I lassen sich ausgewählte Unterrichtsmaterialien (Fallbeispiele, Arbeitsblätter und Folienvorlagen) verwenden.</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Die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-Bausteine wurden verfasst von erfahrenen Lehrern allgemein bildender und berufsbildender Schulen sowie anerkannten Wirtschafts- und Politikdidaktikern. Sie wurden von den Herausgebern wissenschaftlich beraten.</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Das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-Projekt wurde mit dem </a:t>
            </a:r>
            <a:r>
              <a:rPr lang="de-DE" sz="1200" b="1" kern="1200" dirty="0" smtClean="0">
                <a:solidFill>
                  <a:schemeClr val="tx1"/>
                </a:solidFill>
                <a:effectLst/>
                <a:latin typeface="Arial" pitchFamily="34" charset="0"/>
                <a:ea typeface="MS PGothic" panose="020B0600070205080204" pitchFamily="34" charset="-128"/>
                <a:cs typeface="Arial" pitchFamily="34" charset="0"/>
              </a:rPr>
              <a:t>Max-Weber-Preis für Wirtschaftsethik 2012</a:t>
            </a:r>
            <a:r>
              <a:rPr lang="de-DE" sz="1200" kern="1200" dirty="0" smtClean="0">
                <a:solidFill>
                  <a:schemeClr val="tx1"/>
                </a:solidFill>
                <a:effectLst/>
                <a:latin typeface="Arial" pitchFamily="34" charset="0"/>
                <a:ea typeface="MS PGothic" panose="020B0600070205080204" pitchFamily="34" charset="-128"/>
                <a:cs typeface="Arial" pitchFamily="34" charset="0"/>
              </a:rPr>
              <a:t> in der Kategorie Schul-/Lehrbuch ausgezeichnet.</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In seiner Laudatio würdigte Kuratoriumsmitglied Prof. Dr. Josef Wieland das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-Projekt: „Den Preisträgern ist es damit gelungen, ein wirklich umfassendes Instrument der wirtschaftsethischen Lehre zu entwickeln und zu realisieren, das auf die systematische Integration von Theorie und Praxis und Gruppenspezifität abstellt. Dass es ein systematisch angelegtes Lehrinstrument für Schüler und Lehrer ist, hat die Jury besonders überzeugt, weil sich so unabhängig vom spezifischen Thema Problemlösungskompetenz aufbauen kann. Orientierungswissen über die Wirtschaft und ihre Handlungsmöglichkeiten in modernen Gesellschaften ist hier, wie überall, dringend vonnöten.“</a:t>
            </a:r>
          </a:p>
          <a:p>
            <a:r>
              <a:rPr lang="de-DE" dirty="0" smtClean="0">
                <a:solidFill>
                  <a:schemeClr val="tx1"/>
                </a:solidFill>
              </a:rPr>
              <a:t>Das von Prof. Dr. Thomas Retzmann und Prof. Dr. Tilman Grammes (Universität Hamburg) herausgegebene Buch </a:t>
            </a:r>
            <a:r>
              <a:rPr lang="de-DE" b="1" dirty="0" smtClean="0">
                <a:solidFill>
                  <a:schemeClr val="tx1"/>
                </a:solidFill>
                <a:hlinkClick r:id="rId3"/>
              </a:rPr>
              <a:t>"Wirtschafts- und Unternehmensethik: 15 Unterrichtsbausteine für die ökonomische und gesellschaftspolitische Bildung"</a:t>
            </a:r>
            <a:r>
              <a:rPr lang="de-DE" dirty="0" smtClean="0">
                <a:solidFill>
                  <a:schemeClr val="tx1"/>
                </a:solidFill>
              </a:rPr>
              <a:t> wurde am 16. Dezember 2014 mit dem </a:t>
            </a:r>
            <a:r>
              <a:rPr lang="de-DE" b="1" i="1" dirty="0" smtClean="0">
                <a:solidFill>
                  <a:schemeClr val="tx1"/>
                </a:solidFill>
              </a:rPr>
              <a:t>SCHULE</a:t>
            </a:r>
            <a:r>
              <a:rPr lang="de-DE" b="1" dirty="0" smtClean="0">
                <a:solidFill>
                  <a:schemeClr val="tx1"/>
                </a:solidFill>
              </a:rPr>
              <a:t>WIRTSCHAFT-Lehrbuchpreis</a:t>
            </a:r>
            <a:r>
              <a:rPr lang="de-DE" dirty="0" smtClean="0">
                <a:solidFill>
                  <a:schemeClr val="tx1"/>
                </a:solidFill>
              </a:rPr>
              <a:t> ausgezeichnet.</a:t>
            </a:r>
          </a:p>
          <a:p>
            <a:r>
              <a:rPr lang="de-DE" dirty="0" smtClean="0">
                <a:solidFill>
                  <a:schemeClr val="tx1"/>
                </a:solidFill>
              </a:rPr>
              <a:t>Die Expertenjury kürte es in dem vom Bundesministerium für Wirtschaft und Energie geförderten Wettbewerb zum </a:t>
            </a:r>
            <a:r>
              <a:rPr lang="de-DE" b="1" dirty="0" smtClean="0">
                <a:solidFill>
                  <a:schemeClr val="tx1"/>
                </a:solidFill>
              </a:rPr>
              <a:t>besten Lehrbuch für die Ökonomische Bildung in der Sekundarstufe II.</a:t>
            </a:r>
            <a:endParaRPr lang="de-DE" dirty="0" smtClean="0">
              <a:solidFill>
                <a:schemeClr val="tx1"/>
              </a:solidFill>
            </a:endParaRPr>
          </a:p>
          <a:p>
            <a:r>
              <a:rPr lang="de-DE" dirty="0" smtClean="0">
                <a:solidFill>
                  <a:schemeClr val="tx1"/>
                </a:solidFill>
              </a:rPr>
              <a:t>Der Preis wird verliehen von der </a:t>
            </a:r>
            <a:r>
              <a:rPr lang="de-DE" b="1" dirty="0" smtClean="0">
                <a:solidFill>
                  <a:schemeClr val="tx1"/>
                </a:solidFill>
              </a:rPr>
              <a:t>Bundesarbeitsgemeinschaft </a:t>
            </a:r>
            <a:r>
              <a:rPr lang="de-DE" b="1" i="1" dirty="0" smtClean="0">
                <a:solidFill>
                  <a:schemeClr val="tx1"/>
                </a:solidFill>
              </a:rPr>
              <a:t>SCHULE</a:t>
            </a:r>
            <a:r>
              <a:rPr lang="de-DE" b="1" dirty="0" smtClean="0">
                <a:solidFill>
                  <a:schemeClr val="tx1"/>
                </a:solidFill>
              </a:rPr>
              <a:t>WIRTSCHAFT</a:t>
            </a:r>
            <a:r>
              <a:rPr lang="de-DE" dirty="0" smtClean="0">
                <a:solidFill>
                  <a:schemeClr val="tx1"/>
                </a:solidFill>
              </a:rPr>
              <a:t>.</a:t>
            </a:r>
            <a:endParaRPr lang="de-DE" sz="1200" kern="1200" dirty="0" smtClean="0">
              <a:solidFill>
                <a:schemeClr val="tx1"/>
              </a:solidFill>
              <a:effectLst/>
              <a:latin typeface="Arial" pitchFamily="34" charset="0"/>
              <a:ea typeface="MS PGothic" panose="020B0600070205080204" pitchFamily="34" charset="-128"/>
              <a:cs typeface="Arial" pitchFamily="34" charset="0"/>
            </a:endParaRPr>
          </a:p>
        </p:txBody>
      </p:sp>
    </p:spTree>
    <p:extLst>
      <p:ext uri="{BB962C8B-B14F-4D97-AF65-F5344CB8AC3E}">
        <p14:creationId xmlns:p14="http://schemas.microsoft.com/office/powerpoint/2010/main" val="1558367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7500" lnSpcReduction="20000"/>
          </a:bodyPr>
          <a:lstStyle/>
          <a:p>
            <a:pPr eaLnBrk="1" hangingPunct="1">
              <a:lnSpc>
                <a:spcPct val="134000"/>
              </a:lnSpc>
              <a:spcBef>
                <a:spcPts val="600"/>
              </a:spcBef>
            </a:pPr>
            <a:r>
              <a:rPr lang="de-DE" altLang="de-DE" dirty="0" smtClean="0">
                <a:solidFill>
                  <a:schemeClr val="tx1"/>
                </a:solidFill>
              </a:rPr>
              <a:t>Ziel des Projekts </a:t>
            </a:r>
            <a:r>
              <a:rPr lang="de-DE" altLang="de-DE" b="1" dirty="0" err="1" smtClean="0">
                <a:solidFill>
                  <a:schemeClr val="tx1"/>
                </a:solidFill>
              </a:rPr>
              <a:t>ethos</a:t>
            </a:r>
            <a:r>
              <a:rPr lang="de-DE" altLang="de-DE" b="1" dirty="0" smtClean="0">
                <a:solidFill>
                  <a:schemeClr val="tx1"/>
                </a:solidFill>
              </a:rPr>
              <a:t> </a:t>
            </a:r>
            <a:r>
              <a:rPr lang="de-DE" altLang="de-DE" b="0" dirty="0" smtClean="0">
                <a:solidFill>
                  <a:schemeClr val="tx1"/>
                </a:solidFill>
              </a:rPr>
              <a:t>war</a:t>
            </a:r>
            <a:r>
              <a:rPr lang="de-DE" altLang="de-DE" dirty="0" smtClean="0">
                <a:solidFill>
                  <a:schemeClr val="tx1"/>
                </a:solidFill>
              </a:rPr>
              <a:t> die Entwicklung innovativer Unterrichtseinheiten zur Wirtschafts- und Unternehmensethik für die ökonomische und gesellschaftspolitische (sozialwissenschaftliche) Bildung in der Sekundarstufe II. Informationen über das Projekt sowie Hinweise auf weitere Unterrichtseinheiten finden Sie unter </a:t>
            </a:r>
            <a:r>
              <a:rPr lang="de-DE" altLang="de-DE" b="1" dirty="0" smtClean="0">
                <a:solidFill>
                  <a:schemeClr val="tx1"/>
                </a:solidFill>
              </a:rPr>
              <a:t>www.ethos-wirtschaft.de</a:t>
            </a:r>
            <a:r>
              <a:rPr lang="de-DE" altLang="de-DE" dirty="0" smtClean="0">
                <a:solidFill>
                  <a:schemeClr val="tx1"/>
                </a:solidFill>
              </a:rPr>
              <a:t>. </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Durch diese innovativen Unterrichtsbausteine soll das Thema »Ethik in der Wirtschaft« vermehrt Eingang in die Schulen finden. Wirtschaftsethische Kenntnisse sollen vermittelt sowie wirtschaftsmoralische Urteils- und Handlungskompetenzen entwickelt werden. Die Fächer ökonomischer und politischer Bildung in der Sekundarstufe II sind dafür besonders geeignet.</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Die 15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-Bausteine richten sich daher in erster Linie an Lehrkräfte der Fächer Wirtschaft und Politik an allgemein bildenden und beruflichen Gymnasien. Viele Unterrichtsmaterialien lassen sich sehr gut im Rahmen der dualen Berufsausbildung einsetzen, besonders in den kaufmännischen Berufen des Berufsfelds »Wirtschaft und Verwaltung«. Einige Bausteine wurden auch in Ausbildungsgängen gewerblich-technischer Berufe und in den Berufsfeldern »Gesundheit«, »Kosmetik« oder »Ernährung« erfolgreich umgesetzt. Bereits in der Sekundarstufe I lassen sich ausgewählte Unterrichtsmaterialien (Fallbeispiele, Arbeitsblätter und Folienvorlagen) verwenden.</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Die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-Bausteine wurden verfasst von erfahrenen Lehrern allgemein bildender und berufsbildender Schulen sowie anerkannten Wirtschafts- und Politikdidaktikern. Sie wurden von den Herausgebern wissenschaftlich beraten.</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Das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-Projekt wurde mit dem </a:t>
            </a:r>
            <a:r>
              <a:rPr lang="de-DE" sz="1200" b="1" kern="1200" dirty="0" smtClean="0">
                <a:solidFill>
                  <a:schemeClr val="tx1"/>
                </a:solidFill>
                <a:effectLst/>
                <a:latin typeface="Arial" pitchFamily="34" charset="0"/>
                <a:ea typeface="MS PGothic" panose="020B0600070205080204" pitchFamily="34" charset="-128"/>
                <a:cs typeface="Arial" pitchFamily="34" charset="0"/>
              </a:rPr>
              <a:t>Max-Weber-Preis für Wirtschaftsethik 2012</a:t>
            </a:r>
            <a:r>
              <a:rPr lang="de-DE" sz="1200" kern="1200" dirty="0" smtClean="0">
                <a:solidFill>
                  <a:schemeClr val="tx1"/>
                </a:solidFill>
                <a:effectLst/>
                <a:latin typeface="Arial" pitchFamily="34" charset="0"/>
                <a:ea typeface="MS PGothic" panose="020B0600070205080204" pitchFamily="34" charset="-128"/>
                <a:cs typeface="Arial" pitchFamily="34" charset="0"/>
              </a:rPr>
              <a:t> in der Kategorie Schul-/Lehrbuch ausgezeichnet.</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In seiner Laudatio würdigte Kuratoriumsmitglied Prof. Dr. Josef Wieland das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-Projekt: „Den Preisträgern ist es damit gelungen, ein wirklich umfassendes Instrument der wirtschaftsethischen Lehre zu entwickeln und zu realisieren, das auf die systematische Integration von Theorie und Praxis und Gruppenspezifität abstellt. Dass es ein systematisch angelegtes Lehrinstrument für Schüler und Lehrer ist, hat die Jury besonders überzeugt, weil sich so unabhängig vom spezifischen Thema Problemlösungskompetenz aufbauen kann. Orientierungswissen über die Wirtschaft und ihre Handlungsmöglichkeiten in modernen Gesellschaften ist hier, wie überall, dringend vonnöten.“</a:t>
            </a:r>
          </a:p>
          <a:p>
            <a:r>
              <a:rPr lang="de-DE" dirty="0" smtClean="0">
                <a:solidFill>
                  <a:schemeClr val="tx1"/>
                </a:solidFill>
              </a:rPr>
              <a:t>Das von Prof. Dr. Thomas Retzmann und Prof. Dr. Tilman Grammes (Universität Hamburg) herausgegebene Buch </a:t>
            </a:r>
            <a:r>
              <a:rPr lang="de-DE" b="1" dirty="0" smtClean="0">
                <a:solidFill>
                  <a:schemeClr val="tx1"/>
                </a:solidFill>
                <a:hlinkClick r:id="rId3"/>
              </a:rPr>
              <a:t>"Wirtschafts- und Unternehmensethik: 15 Unterrichtsbausteine für die ökonomische und gesellschaftspolitische Bildung"</a:t>
            </a:r>
            <a:r>
              <a:rPr lang="de-DE" dirty="0" smtClean="0">
                <a:solidFill>
                  <a:schemeClr val="tx1"/>
                </a:solidFill>
              </a:rPr>
              <a:t> wurde am 16. Dezember 2014 mit dem </a:t>
            </a:r>
            <a:r>
              <a:rPr lang="de-DE" b="1" i="1" dirty="0" smtClean="0">
                <a:solidFill>
                  <a:schemeClr val="tx1"/>
                </a:solidFill>
              </a:rPr>
              <a:t>SCHULE</a:t>
            </a:r>
            <a:r>
              <a:rPr lang="de-DE" b="1" dirty="0" smtClean="0">
                <a:solidFill>
                  <a:schemeClr val="tx1"/>
                </a:solidFill>
              </a:rPr>
              <a:t>WIRTSCHAFT-Lehrbuchpreis</a:t>
            </a:r>
            <a:r>
              <a:rPr lang="de-DE" dirty="0" smtClean="0">
                <a:solidFill>
                  <a:schemeClr val="tx1"/>
                </a:solidFill>
              </a:rPr>
              <a:t> ausgezeichnet.</a:t>
            </a:r>
          </a:p>
          <a:p>
            <a:r>
              <a:rPr lang="de-DE" dirty="0" smtClean="0">
                <a:solidFill>
                  <a:schemeClr val="tx1"/>
                </a:solidFill>
              </a:rPr>
              <a:t>Die Expertenjury kürte es in dem vom Bundesministerium für Wirtschaft und Energie geförderten Wettbewerb zum </a:t>
            </a:r>
            <a:r>
              <a:rPr lang="de-DE" b="1" dirty="0" smtClean="0">
                <a:solidFill>
                  <a:schemeClr val="tx1"/>
                </a:solidFill>
              </a:rPr>
              <a:t>besten Lehrbuch für die Ökonomische Bildung in der Sekundarstufe II.</a:t>
            </a:r>
            <a:endParaRPr lang="de-DE" dirty="0" smtClean="0">
              <a:solidFill>
                <a:schemeClr val="tx1"/>
              </a:solidFill>
            </a:endParaRPr>
          </a:p>
          <a:p>
            <a:r>
              <a:rPr lang="de-DE" dirty="0" smtClean="0">
                <a:solidFill>
                  <a:schemeClr val="tx1"/>
                </a:solidFill>
              </a:rPr>
              <a:t>Der Preis wird verliehen von der </a:t>
            </a:r>
            <a:r>
              <a:rPr lang="de-DE" b="1" dirty="0" smtClean="0">
                <a:solidFill>
                  <a:schemeClr val="tx1"/>
                </a:solidFill>
              </a:rPr>
              <a:t>Bundesarbeitsgemeinschaft </a:t>
            </a:r>
            <a:r>
              <a:rPr lang="de-DE" b="1" i="1" dirty="0" smtClean="0">
                <a:solidFill>
                  <a:schemeClr val="tx1"/>
                </a:solidFill>
              </a:rPr>
              <a:t>SCHULE</a:t>
            </a:r>
            <a:r>
              <a:rPr lang="de-DE" b="1" dirty="0" smtClean="0">
                <a:solidFill>
                  <a:schemeClr val="tx1"/>
                </a:solidFill>
              </a:rPr>
              <a:t>WIRTSCHAFT</a:t>
            </a:r>
            <a:r>
              <a:rPr lang="de-DE" dirty="0" smtClean="0">
                <a:solidFill>
                  <a:schemeClr val="tx1"/>
                </a:solidFill>
              </a:rPr>
              <a:t>.</a:t>
            </a:r>
            <a:endParaRPr lang="de-DE" sz="1200" kern="1200" dirty="0" smtClean="0">
              <a:solidFill>
                <a:schemeClr val="tx1"/>
              </a:solidFill>
              <a:effectLst/>
              <a:latin typeface="Arial" pitchFamily="34" charset="0"/>
              <a:ea typeface="MS PGothic" panose="020B0600070205080204" pitchFamily="34" charset="-128"/>
              <a:cs typeface="Arial" pitchFamily="34" charset="0"/>
            </a:endParaRPr>
          </a:p>
        </p:txBody>
      </p:sp>
    </p:spTree>
    <p:extLst>
      <p:ext uri="{BB962C8B-B14F-4D97-AF65-F5344CB8AC3E}">
        <p14:creationId xmlns:p14="http://schemas.microsoft.com/office/powerpoint/2010/main" val="1779126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7500" lnSpcReduction="20000"/>
          </a:bodyPr>
          <a:lstStyle/>
          <a:p>
            <a:pPr eaLnBrk="1" hangingPunct="1">
              <a:lnSpc>
                <a:spcPct val="134000"/>
              </a:lnSpc>
              <a:spcBef>
                <a:spcPts val="600"/>
              </a:spcBef>
            </a:pPr>
            <a:r>
              <a:rPr lang="de-DE" altLang="de-DE" dirty="0" smtClean="0">
                <a:solidFill>
                  <a:schemeClr val="tx1"/>
                </a:solidFill>
              </a:rPr>
              <a:t>Ziel des Projekts </a:t>
            </a:r>
            <a:r>
              <a:rPr lang="de-DE" altLang="de-DE" b="1" dirty="0" err="1" smtClean="0">
                <a:solidFill>
                  <a:schemeClr val="tx1"/>
                </a:solidFill>
              </a:rPr>
              <a:t>ethos</a:t>
            </a:r>
            <a:r>
              <a:rPr lang="de-DE" altLang="de-DE" b="1" dirty="0" smtClean="0">
                <a:solidFill>
                  <a:schemeClr val="tx1"/>
                </a:solidFill>
              </a:rPr>
              <a:t> </a:t>
            </a:r>
            <a:r>
              <a:rPr lang="de-DE" altLang="de-DE" b="0" dirty="0" smtClean="0">
                <a:solidFill>
                  <a:schemeClr val="tx1"/>
                </a:solidFill>
              </a:rPr>
              <a:t>war</a:t>
            </a:r>
            <a:r>
              <a:rPr lang="de-DE" altLang="de-DE" dirty="0" smtClean="0">
                <a:solidFill>
                  <a:schemeClr val="tx1"/>
                </a:solidFill>
              </a:rPr>
              <a:t> die Entwicklung innovativer Unterrichtseinheiten zur Wirtschafts- und Unternehmensethik für die ökonomische und gesellschaftspolitische (sozialwissenschaftliche) Bildung in der Sekundarstufe II. Informationen über das Projekt sowie Hinweise auf weitere Unterrichtseinheiten finden Sie unter </a:t>
            </a:r>
            <a:r>
              <a:rPr lang="de-DE" altLang="de-DE" b="1" dirty="0" smtClean="0">
                <a:solidFill>
                  <a:schemeClr val="tx1"/>
                </a:solidFill>
              </a:rPr>
              <a:t>www.ethos-wirtschaft.de</a:t>
            </a:r>
            <a:r>
              <a:rPr lang="de-DE" altLang="de-DE" dirty="0" smtClean="0">
                <a:solidFill>
                  <a:schemeClr val="tx1"/>
                </a:solidFill>
              </a:rPr>
              <a:t>. </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Durch diese innovativen Unterrichtsbausteine soll das Thema »Ethik in der Wirtschaft« vermehrt Eingang in die Schulen finden. Wirtschaftsethische Kenntnisse sollen vermittelt sowie wirtschaftsmoralische Urteils- und Handlungskompetenzen entwickelt werden. Die Fächer ökonomischer und politischer Bildung in der Sekundarstufe II sind dafür besonders geeignet.</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Die 15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-Bausteine richten sich daher in erster Linie an Lehrkräfte der Fächer Wirtschaft und Politik an allgemein bildenden und beruflichen Gymnasien. Viele Unterrichtsmaterialien lassen sich sehr gut im Rahmen der dualen Berufsausbildung einsetzen, besonders in den kaufmännischen Berufen des Berufsfelds »Wirtschaft und Verwaltung«. Einige Bausteine wurden auch in Ausbildungsgängen gewerblich-technischer Berufe und in den Berufsfeldern »Gesundheit«, »Kosmetik« oder »Ernährung« erfolgreich umgesetzt. Bereits in der Sekundarstufe I lassen sich ausgewählte Unterrichtsmaterialien (Fallbeispiele, Arbeitsblätter und Folienvorlagen) verwenden.</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Die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-Bausteine wurden verfasst von erfahrenen Lehrern allgemein bildender und berufsbildender Schulen sowie anerkannten Wirtschafts- und Politikdidaktikern. Sie wurden von den Herausgebern wissenschaftlich beraten.</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Das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-Projekt wurde mit dem </a:t>
            </a:r>
            <a:r>
              <a:rPr lang="de-DE" sz="1200" b="1" kern="1200" dirty="0" smtClean="0">
                <a:solidFill>
                  <a:schemeClr val="tx1"/>
                </a:solidFill>
                <a:effectLst/>
                <a:latin typeface="Arial" pitchFamily="34" charset="0"/>
                <a:ea typeface="MS PGothic" panose="020B0600070205080204" pitchFamily="34" charset="-128"/>
                <a:cs typeface="Arial" pitchFamily="34" charset="0"/>
              </a:rPr>
              <a:t>Max-Weber-Preis für Wirtschaftsethik 2012</a:t>
            </a:r>
            <a:r>
              <a:rPr lang="de-DE" sz="1200" kern="1200" dirty="0" smtClean="0">
                <a:solidFill>
                  <a:schemeClr val="tx1"/>
                </a:solidFill>
                <a:effectLst/>
                <a:latin typeface="Arial" pitchFamily="34" charset="0"/>
                <a:ea typeface="MS PGothic" panose="020B0600070205080204" pitchFamily="34" charset="-128"/>
                <a:cs typeface="Arial" pitchFamily="34" charset="0"/>
              </a:rPr>
              <a:t> in der Kategorie Schul-/Lehrbuch ausgezeichnet.</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In seiner Laudatio würdigte Kuratoriumsmitglied Prof. Dr. Josef Wieland das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-Projekt: „Den Preisträgern ist es damit gelungen, ein wirklich umfassendes Instrument der wirtschaftsethischen Lehre zu entwickeln und zu realisieren, das auf die systematische Integration von Theorie und Praxis und Gruppenspezifität abstellt. Dass es ein systematisch angelegtes Lehrinstrument für Schüler und Lehrer ist, hat die Jury besonders überzeugt, weil sich so unabhängig vom spezifischen Thema Problemlösungskompetenz aufbauen kann. Orientierungswissen über die Wirtschaft und ihre Handlungsmöglichkeiten in modernen Gesellschaften ist hier, wie überall, dringend vonnöten.“</a:t>
            </a:r>
          </a:p>
          <a:p>
            <a:r>
              <a:rPr lang="de-DE" dirty="0" smtClean="0">
                <a:solidFill>
                  <a:schemeClr val="tx1"/>
                </a:solidFill>
              </a:rPr>
              <a:t>Das von Prof. Dr. Thomas Retzmann und Prof. Dr. Tilman Grammes (Universität Hamburg) herausgegebene Buch </a:t>
            </a:r>
            <a:r>
              <a:rPr lang="de-DE" b="1" dirty="0" smtClean="0">
                <a:solidFill>
                  <a:schemeClr val="tx1"/>
                </a:solidFill>
                <a:hlinkClick r:id="rId3"/>
              </a:rPr>
              <a:t>"Wirtschafts- und Unternehmensethik: 15 Unterrichtsbausteine für die ökonomische und gesellschaftspolitische Bildung"</a:t>
            </a:r>
            <a:r>
              <a:rPr lang="de-DE" dirty="0" smtClean="0">
                <a:solidFill>
                  <a:schemeClr val="tx1"/>
                </a:solidFill>
              </a:rPr>
              <a:t> wurde am 16. Dezember 2014 mit dem </a:t>
            </a:r>
            <a:r>
              <a:rPr lang="de-DE" b="1" i="1" dirty="0" smtClean="0">
                <a:solidFill>
                  <a:schemeClr val="tx1"/>
                </a:solidFill>
              </a:rPr>
              <a:t>SCHULE</a:t>
            </a:r>
            <a:r>
              <a:rPr lang="de-DE" b="1" dirty="0" smtClean="0">
                <a:solidFill>
                  <a:schemeClr val="tx1"/>
                </a:solidFill>
              </a:rPr>
              <a:t>WIRTSCHAFT-Lehrbuchpreis</a:t>
            </a:r>
            <a:r>
              <a:rPr lang="de-DE" dirty="0" smtClean="0">
                <a:solidFill>
                  <a:schemeClr val="tx1"/>
                </a:solidFill>
              </a:rPr>
              <a:t> ausgezeichnet.</a:t>
            </a:r>
          </a:p>
          <a:p>
            <a:r>
              <a:rPr lang="de-DE" dirty="0" smtClean="0">
                <a:solidFill>
                  <a:schemeClr val="tx1"/>
                </a:solidFill>
              </a:rPr>
              <a:t>Die Expertenjury kürte es in dem vom Bundesministerium für Wirtschaft und Energie geförderten Wettbewerb zum </a:t>
            </a:r>
            <a:r>
              <a:rPr lang="de-DE" b="1" dirty="0" smtClean="0">
                <a:solidFill>
                  <a:schemeClr val="tx1"/>
                </a:solidFill>
              </a:rPr>
              <a:t>besten Lehrbuch für die Ökonomische Bildung in der Sekundarstufe II.</a:t>
            </a:r>
            <a:endParaRPr lang="de-DE" dirty="0" smtClean="0">
              <a:solidFill>
                <a:schemeClr val="tx1"/>
              </a:solidFill>
            </a:endParaRPr>
          </a:p>
          <a:p>
            <a:r>
              <a:rPr lang="de-DE" dirty="0" smtClean="0">
                <a:solidFill>
                  <a:schemeClr val="tx1"/>
                </a:solidFill>
              </a:rPr>
              <a:t>Der Preis wird verliehen von der </a:t>
            </a:r>
            <a:r>
              <a:rPr lang="de-DE" b="1" dirty="0" smtClean="0">
                <a:solidFill>
                  <a:schemeClr val="tx1"/>
                </a:solidFill>
              </a:rPr>
              <a:t>Bundesarbeitsgemeinschaft </a:t>
            </a:r>
            <a:r>
              <a:rPr lang="de-DE" b="1" i="1" dirty="0" smtClean="0">
                <a:solidFill>
                  <a:schemeClr val="tx1"/>
                </a:solidFill>
              </a:rPr>
              <a:t>SCHULE</a:t>
            </a:r>
            <a:r>
              <a:rPr lang="de-DE" b="1" dirty="0" smtClean="0">
                <a:solidFill>
                  <a:schemeClr val="tx1"/>
                </a:solidFill>
              </a:rPr>
              <a:t>WIRTSCHAFT</a:t>
            </a:r>
            <a:r>
              <a:rPr lang="de-DE" dirty="0" smtClean="0">
                <a:solidFill>
                  <a:schemeClr val="tx1"/>
                </a:solidFill>
              </a:rPr>
              <a:t>.</a:t>
            </a:r>
            <a:endParaRPr lang="de-DE" sz="1200" kern="1200" dirty="0" smtClean="0">
              <a:solidFill>
                <a:schemeClr val="tx1"/>
              </a:solidFill>
              <a:effectLst/>
              <a:latin typeface="Arial" pitchFamily="34" charset="0"/>
              <a:ea typeface="MS PGothic" panose="020B0600070205080204" pitchFamily="34" charset="-128"/>
              <a:cs typeface="Arial" pitchFamily="34" charset="0"/>
            </a:endParaRPr>
          </a:p>
        </p:txBody>
      </p:sp>
    </p:spTree>
    <p:extLst>
      <p:ext uri="{BB962C8B-B14F-4D97-AF65-F5344CB8AC3E}">
        <p14:creationId xmlns:p14="http://schemas.microsoft.com/office/powerpoint/2010/main" val="1749270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7500" lnSpcReduction="20000"/>
          </a:bodyPr>
          <a:lstStyle/>
          <a:p>
            <a:pPr eaLnBrk="1" hangingPunct="1">
              <a:lnSpc>
                <a:spcPct val="134000"/>
              </a:lnSpc>
              <a:spcBef>
                <a:spcPts val="600"/>
              </a:spcBef>
            </a:pPr>
            <a:r>
              <a:rPr lang="de-DE" altLang="de-DE" dirty="0" smtClean="0">
                <a:solidFill>
                  <a:schemeClr val="tx1"/>
                </a:solidFill>
              </a:rPr>
              <a:t>Ziel des Projekts </a:t>
            </a:r>
            <a:r>
              <a:rPr lang="de-DE" altLang="de-DE" b="1" dirty="0" err="1" smtClean="0">
                <a:solidFill>
                  <a:schemeClr val="tx1"/>
                </a:solidFill>
              </a:rPr>
              <a:t>ethos</a:t>
            </a:r>
            <a:r>
              <a:rPr lang="de-DE" altLang="de-DE" b="1" dirty="0" smtClean="0">
                <a:solidFill>
                  <a:schemeClr val="tx1"/>
                </a:solidFill>
              </a:rPr>
              <a:t> </a:t>
            </a:r>
            <a:r>
              <a:rPr lang="de-DE" altLang="de-DE" b="0" dirty="0" smtClean="0">
                <a:solidFill>
                  <a:schemeClr val="tx1"/>
                </a:solidFill>
              </a:rPr>
              <a:t>war</a:t>
            </a:r>
            <a:r>
              <a:rPr lang="de-DE" altLang="de-DE" dirty="0" smtClean="0">
                <a:solidFill>
                  <a:schemeClr val="tx1"/>
                </a:solidFill>
              </a:rPr>
              <a:t> die Entwicklung innovativer Unterrichtseinheiten zur Wirtschafts- und Unternehmensethik für die ökonomische und gesellschaftspolitische (sozialwissenschaftliche) Bildung in der Sekundarstufe II. Informationen über das Projekt sowie Hinweise auf weitere Unterrichtseinheiten finden Sie unter </a:t>
            </a:r>
            <a:r>
              <a:rPr lang="de-DE" altLang="de-DE" b="1" dirty="0" smtClean="0">
                <a:solidFill>
                  <a:schemeClr val="tx1"/>
                </a:solidFill>
              </a:rPr>
              <a:t>www.ethos-wirtschaft.de</a:t>
            </a:r>
            <a:r>
              <a:rPr lang="de-DE" altLang="de-DE" dirty="0" smtClean="0">
                <a:solidFill>
                  <a:schemeClr val="tx1"/>
                </a:solidFill>
              </a:rPr>
              <a:t>. </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Durch diese innovativen Unterrichtsbausteine soll das Thema »Ethik in der Wirtschaft« vermehrt Eingang in die Schulen finden. Wirtschaftsethische Kenntnisse sollen vermittelt sowie wirtschaftsmoralische Urteils- und Handlungskompetenzen entwickelt werden. Die Fächer ökonomischer und politischer Bildung in der Sekundarstufe II sind dafür besonders geeignet.</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Die 15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-Bausteine richten sich daher in erster Linie an Lehrkräfte der Fächer Wirtschaft und Politik an allgemein bildenden und beruflichen Gymnasien. Viele Unterrichtsmaterialien lassen sich sehr gut im Rahmen der dualen Berufsausbildung einsetzen, besonders in den kaufmännischen Berufen des Berufsfelds »Wirtschaft und Verwaltung«. Einige Bausteine wurden auch in Ausbildungsgängen gewerblich-technischer Berufe und in den Berufsfeldern »Gesundheit«, »Kosmetik« oder »Ernährung« erfolgreich umgesetzt. Bereits in der Sekundarstufe I lassen sich ausgewählte Unterrichtsmaterialien (Fallbeispiele, Arbeitsblätter und Folienvorlagen) verwenden.</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Die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-Bausteine wurden verfasst von erfahrenen Lehrern allgemein bildender und berufsbildender Schulen sowie anerkannten Wirtschafts- und Politikdidaktikern. Sie wurden von den Herausgebern wissenschaftlich beraten.</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Das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-Projekt wurde mit dem </a:t>
            </a:r>
            <a:r>
              <a:rPr lang="de-DE" sz="1200" b="1" kern="1200" dirty="0" smtClean="0">
                <a:solidFill>
                  <a:schemeClr val="tx1"/>
                </a:solidFill>
                <a:effectLst/>
                <a:latin typeface="Arial" pitchFamily="34" charset="0"/>
                <a:ea typeface="MS PGothic" panose="020B0600070205080204" pitchFamily="34" charset="-128"/>
                <a:cs typeface="Arial" pitchFamily="34" charset="0"/>
              </a:rPr>
              <a:t>Max-Weber-Preis für Wirtschaftsethik 2012</a:t>
            </a:r>
            <a:r>
              <a:rPr lang="de-DE" sz="1200" kern="1200" dirty="0" smtClean="0">
                <a:solidFill>
                  <a:schemeClr val="tx1"/>
                </a:solidFill>
                <a:effectLst/>
                <a:latin typeface="Arial" pitchFamily="34" charset="0"/>
                <a:ea typeface="MS PGothic" panose="020B0600070205080204" pitchFamily="34" charset="-128"/>
                <a:cs typeface="Arial" pitchFamily="34" charset="0"/>
              </a:rPr>
              <a:t> in der Kategorie Schul-/Lehrbuch ausgezeichnet.</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In seiner Laudatio würdigte Kuratoriumsmitglied Prof. Dr. Josef Wieland das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-Projekt: „Den Preisträgern ist es damit gelungen, ein wirklich umfassendes Instrument der wirtschaftsethischen Lehre zu entwickeln und zu realisieren, das auf die systematische Integration von Theorie und Praxis und Gruppenspezifität abstellt. Dass es ein systematisch angelegtes Lehrinstrument für Schüler und Lehrer ist, hat die Jury besonders überzeugt, weil sich so unabhängig vom spezifischen Thema Problemlösungskompetenz aufbauen kann. Orientierungswissen über die Wirtschaft und ihre Handlungsmöglichkeiten in modernen Gesellschaften ist hier, wie überall, dringend vonnöten.“</a:t>
            </a:r>
          </a:p>
          <a:p>
            <a:r>
              <a:rPr lang="de-DE" dirty="0" smtClean="0">
                <a:solidFill>
                  <a:schemeClr val="tx1"/>
                </a:solidFill>
              </a:rPr>
              <a:t>Das von Prof. Dr. Thomas Retzmann und Prof. Dr. Tilman Grammes (Universität Hamburg) herausgegebene Buch </a:t>
            </a:r>
            <a:r>
              <a:rPr lang="de-DE" b="1" dirty="0" smtClean="0">
                <a:solidFill>
                  <a:schemeClr val="tx1"/>
                </a:solidFill>
                <a:hlinkClick r:id="rId3"/>
              </a:rPr>
              <a:t>"Wirtschafts- und Unternehmensethik: 15 Unterrichtsbausteine für die ökonomische und gesellschaftspolitische Bildung"</a:t>
            </a:r>
            <a:r>
              <a:rPr lang="de-DE" dirty="0" smtClean="0">
                <a:solidFill>
                  <a:schemeClr val="tx1"/>
                </a:solidFill>
              </a:rPr>
              <a:t> wurde am 16. Dezember 2014 mit dem </a:t>
            </a:r>
            <a:r>
              <a:rPr lang="de-DE" b="1" i="1" dirty="0" smtClean="0">
                <a:solidFill>
                  <a:schemeClr val="tx1"/>
                </a:solidFill>
              </a:rPr>
              <a:t>SCHULE</a:t>
            </a:r>
            <a:r>
              <a:rPr lang="de-DE" b="1" dirty="0" smtClean="0">
                <a:solidFill>
                  <a:schemeClr val="tx1"/>
                </a:solidFill>
              </a:rPr>
              <a:t>WIRTSCHAFT-Lehrbuchpreis</a:t>
            </a:r>
            <a:r>
              <a:rPr lang="de-DE" dirty="0" smtClean="0">
                <a:solidFill>
                  <a:schemeClr val="tx1"/>
                </a:solidFill>
              </a:rPr>
              <a:t> ausgezeichnet.</a:t>
            </a:r>
          </a:p>
          <a:p>
            <a:r>
              <a:rPr lang="de-DE" dirty="0" smtClean="0">
                <a:solidFill>
                  <a:schemeClr val="tx1"/>
                </a:solidFill>
              </a:rPr>
              <a:t>Die Expertenjury kürte es in dem vom Bundesministerium für Wirtschaft und Energie geförderten Wettbewerb zum </a:t>
            </a:r>
            <a:r>
              <a:rPr lang="de-DE" b="1" dirty="0" smtClean="0">
                <a:solidFill>
                  <a:schemeClr val="tx1"/>
                </a:solidFill>
              </a:rPr>
              <a:t>besten Lehrbuch für die Ökonomische Bildung in der Sekundarstufe II.</a:t>
            </a:r>
            <a:endParaRPr lang="de-DE" dirty="0" smtClean="0">
              <a:solidFill>
                <a:schemeClr val="tx1"/>
              </a:solidFill>
            </a:endParaRPr>
          </a:p>
          <a:p>
            <a:r>
              <a:rPr lang="de-DE" dirty="0" smtClean="0">
                <a:solidFill>
                  <a:schemeClr val="tx1"/>
                </a:solidFill>
              </a:rPr>
              <a:t>Der Preis wird verliehen von der </a:t>
            </a:r>
            <a:r>
              <a:rPr lang="de-DE" b="1" dirty="0" smtClean="0">
                <a:solidFill>
                  <a:schemeClr val="tx1"/>
                </a:solidFill>
              </a:rPr>
              <a:t>Bundesarbeitsgemeinschaft </a:t>
            </a:r>
            <a:r>
              <a:rPr lang="de-DE" b="1" i="1" dirty="0" smtClean="0">
                <a:solidFill>
                  <a:schemeClr val="tx1"/>
                </a:solidFill>
              </a:rPr>
              <a:t>SCHULE</a:t>
            </a:r>
            <a:r>
              <a:rPr lang="de-DE" b="1" dirty="0" smtClean="0">
                <a:solidFill>
                  <a:schemeClr val="tx1"/>
                </a:solidFill>
              </a:rPr>
              <a:t>WIRTSCHAFT</a:t>
            </a:r>
            <a:r>
              <a:rPr lang="de-DE" dirty="0" smtClean="0">
                <a:solidFill>
                  <a:schemeClr val="tx1"/>
                </a:solidFill>
              </a:rPr>
              <a:t>.</a:t>
            </a:r>
            <a:endParaRPr lang="de-DE" sz="1200" kern="1200" dirty="0" smtClean="0">
              <a:solidFill>
                <a:schemeClr val="tx1"/>
              </a:solidFill>
              <a:effectLst/>
              <a:latin typeface="Arial" pitchFamily="34" charset="0"/>
              <a:ea typeface="MS PGothic" panose="020B0600070205080204" pitchFamily="34" charset="-128"/>
              <a:cs typeface="Arial" pitchFamily="34" charset="0"/>
            </a:endParaRPr>
          </a:p>
        </p:txBody>
      </p:sp>
    </p:spTree>
    <p:extLst>
      <p:ext uri="{BB962C8B-B14F-4D97-AF65-F5344CB8AC3E}">
        <p14:creationId xmlns:p14="http://schemas.microsoft.com/office/powerpoint/2010/main" val="4210955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77500" lnSpcReduction="20000"/>
          </a:bodyPr>
          <a:lstStyle/>
          <a:p>
            <a:pPr eaLnBrk="1" hangingPunct="1">
              <a:lnSpc>
                <a:spcPct val="134000"/>
              </a:lnSpc>
              <a:spcBef>
                <a:spcPts val="600"/>
              </a:spcBef>
            </a:pPr>
            <a:r>
              <a:rPr lang="de-DE" altLang="de-DE" dirty="0" smtClean="0">
                <a:solidFill>
                  <a:schemeClr val="tx1"/>
                </a:solidFill>
              </a:rPr>
              <a:t>Ziel des Projekts </a:t>
            </a:r>
            <a:r>
              <a:rPr lang="de-DE" altLang="de-DE" b="1" dirty="0" err="1" smtClean="0">
                <a:solidFill>
                  <a:schemeClr val="tx1"/>
                </a:solidFill>
              </a:rPr>
              <a:t>ethos</a:t>
            </a:r>
            <a:r>
              <a:rPr lang="de-DE" altLang="de-DE" b="1" dirty="0" smtClean="0">
                <a:solidFill>
                  <a:schemeClr val="tx1"/>
                </a:solidFill>
              </a:rPr>
              <a:t> </a:t>
            </a:r>
            <a:r>
              <a:rPr lang="de-DE" altLang="de-DE" b="0" dirty="0" smtClean="0">
                <a:solidFill>
                  <a:schemeClr val="tx1"/>
                </a:solidFill>
              </a:rPr>
              <a:t>war</a:t>
            </a:r>
            <a:r>
              <a:rPr lang="de-DE" altLang="de-DE" dirty="0" smtClean="0">
                <a:solidFill>
                  <a:schemeClr val="tx1"/>
                </a:solidFill>
              </a:rPr>
              <a:t> die Entwicklung innovativer Unterrichtseinheiten zur Wirtschafts- und Unternehmensethik für die ökonomische und gesellschaftspolitische (sozialwissenschaftliche) Bildung in der Sekundarstufe II. Informationen über das Projekt sowie Hinweise auf weitere Unterrichtseinheiten finden Sie unter </a:t>
            </a:r>
            <a:r>
              <a:rPr lang="de-DE" altLang="de-DE" b="1" dirty="0" smtClean="0">
                <a:solidFill>
                  <a:schemeClr val="tx1"/>
                </a:solidFill>
              </a:rPr>
              <a:t>www.ethos-wirtschaft.de</a:t>
            </a:r>
            <a:r>
              <a:rPr lang="de-DE" altLang="de-DE" dirty="0" smtClean="0">
                <a:solidFill>
                  <a:schemeClr val="tx1"/>
                </a:solidFill>
              </a:rPr>
              <a:t>. </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Durch diese innovativen Unterrichtsbausteine soll das Thema »Ethik in der Wirtschaft« vermehrt Eingang in die Schulen finden. Wirtschaftsethische Kenntnisse sollen vermittelt sowie wirtschaftsmoralische Urteils- und Handlungskompetenzen entwickelt werden. Die Fächer ökonomischer und politischer Bildung in der Sekundarstufe II sind dafür besonders geeignet.</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Die 15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-Bausteine richten sich daher in erster Linie an Lehrkräfte der Fächer Wirtschaft und Politik an allgemein bildenden und beruflichen Gymnasien. Viele Unterrichtsmaterialien lassen sich sehr gut im Rahmen der dualen Berufsausbildung einsetzen, besonders in den kaufmännischen Berufen des Berufsfelds »Wirtschaft und Verwaltung«. Einige Bausteine wurden auch in Ausbildungsgängen gewerblich-technischer Berufe und in den Berufsfeldern »Gesundheit«, »Kosmetik« oder »Ernährung« erfolgreich umgesetzt. Bereits in der Sekundarstufe I lassen sich ausgewählte Unterrichtsmaterialien (Fallbeispiele, Arbeitsblätter und Folienvorlagen) verwenden.</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Die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-Bausteine wurden verfasst von erfahrenen Lehrern allgemein bildender und berufsbildender Schulen sowie anerkannten Wirtschafts- und Politikdidaktikern. Sie wurden von den Herausgebern wissenschaftlich beraten.</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Das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-Projekt wurde mit dem </a:t>
            </a:r>
            <a:r>
              <a:rPr lang="de-DE" sz="1200" b="1" kern="1200" dirty="0" smtClean="0">
                <a:solidFill>
                  <a:schemeClr val="tx1"/>
                </a:solidFill>
                <a:effectLst/>
                <a:latin typeface="Arial" pitchFamily="34" charset="0"/>
                <a:ea typeface="MS PGothic" panose="020B0600070205080204" pitchFamily="34" charset="-128"/>
                <a:cs typeface="Arial" pitchFamily="34" charset="0"/>
              </a:rPr>
              <a:t>Max-Weber-Preis für Wirtschaftsethik 2012</a:t>
            </a:r>
            <a:r>
              <a:rPr lang="de-DE" sz="1200" kern="1200" dirty="0" smtClean="0">
                <a:solidFill>
                  <a:schemeClr val="tx1"/>
                </a:solidFill>
                <a:effectLst/>
                <a:latin typeface="Arial" pitchFamily="34" charset="0"/>
                <a:ea typeface="MS PGothic" panose="020B0600070205080204" pitchFamily="34" charset="-128"/>
                <a:cs typeface="Arial" pitchFamily="34" charset="0"/>
              </a:rPr>
              <a:t> in der Kategorie Schul-/Lehrbuch ausgezeichnet.</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In seiner Laudatio würdigte Kuratoriumsmitglied Prof. Dr. Josef Wieland das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-Projekt: „Den Preisträgern ist es damit gelungen, ein wirklich umfassendes Instrument der wirtschaftsethischen Lehre zu entwickeln und zu realisieren, das auf die systematische Integration von Theorie und Praxis und Gruppenspezifität abstellt. Dass es ein systematisch angelegtes Lehrinstrument für Schüler und Lehrer ist, hat die Jury besonders überzeugt, weil sich so unabhängig vom spezifischen Thema Problemlösungskompetenz aufbauen kann. Orientierungswissen über die Wirtschaft und ihre Handlungsmöglichkeiten in modernen Gesellschaften ist hier, wie überall, dringend vonnöten.“</a:t>
            </a:r>
          </a:p>
          <a:p>
            <a:r>
              <a:rPr lang="de-DE" dirty="0" smtClean="0">
                <a:solidFill>
                  <a:schemeClr val="tx1"/>
                </a:solidFill>
              </a:rPr>
              <a:t>Das von Prof. Dr. Thomas Retzmann und Prof. Dr. Tilman Grammes (Universität Hamburg) herausgegebene Buch </a:t>
            </a:r>
            <a:r>
              <a:rPr lang="de-DE" b="1" dirty="0" smtClean="0">
                <a:solidFill>
                  <a:schemeClr val="tx1"/>
                </a:solidFill>
                <a:hlinkClick r:id="rId3"/>
              </a:rPr>
              <a:t>"Wirtschafts- und Unternehmensethik: 15 Unterrichtsbausteine für die ökonomische und gesellschaftspolitische Bildung"</a:t>
            </a:r>
            <a:r>
              <a:rPr lang="de-DE" dirty="0" smtClean="0">
                <a:solidFill>
                  <a:schemeClr val="tx1"/>
                </a:solidFill>
              </a:rPr>
              <a:t> wurde am 16. Dezember 2014 mit dem </a:t>
            </a:r>
            <a:r>
              <a:rPr lang="de-DE" b="1" i="1" dirty="0" smtClean="0">
                <a:solidFill>
                  <a:schemeClr val="tx1"/>
                </a:solidFill>
              </a:rPr>
              <a:t>SCHULE</a:t>
            </a:r>
            <a:r>
              <a:rPr lang="de-DE" b="1" dirty="0" smtClean="0">
                <a:solidFill>
                  <a:schemeClr val="tx1"/>
                </a:solidFill>
              </a:rPr>
              <a:t>WIRTSCHAFT-Lehrbuchpreis</a:t>
            </a:r>
            <a:r>
              <a:rPr lang="de-DE" dirty="0" smtClean="0">
                <a:solidFill>
                  <a:schemeClr val="tx1"/>
                </a:solidFill>
              </a:rPr>
              <a:t> ausgezeichnet.</a:t>
            </a:r>
          </a:p>
          <a:p>
            <a:r>
              <a:rPr lang="de-DE" dirty="0" smtClean="0">
                <a:solidFill>
                  <a:schemeClr val="tx1"/>
                </a:solidFill>
              </a:rPr>
              <a:t>Die Expertenjury kürte es in dem vom Bundesministerium für Wirtschaft und Energie geförderten Wettbewerb zum </a:t>
            </a:r>
            <a:r>
              <a:rPr lang="de-DE" b="1" dirty="0" smtClean="0">
                <a:solidFill>
                  <a:schemeClr val="tx1"/>
                </a:solidFill>
              </a:rPr>
              <a:t>besten Lehrbuch für die Ökonomische Bildung in der Sekundarstufe II.</a:t>
            </a:r>
            <a:endParaRPr lang="de-DE" dirty="0" smtClean="0">
              <a:solidFill>
                <a:schemeClr val="tx1"/>
              </a:solidFill>
            </a:endParaRPr>
          </a:p>
          <a:p>
            <a:r>
              <a:rPr lang="de-DE" dirty="0" smtClean="0">
                <a:solidFill>
                  <a:schemeClr val="tx1"/>
                </a:solidFill>
              </a:rPr>
              <a:t>Der Preis wird verliehen von der </a:t>
            </a:r>
            <a:r>
              <a:rPr lang="de-DE" b="1" dirty="0" smtClean="0">
                <a:solidFill>
                  <a:schemeClr val="tx1"/>
                </a:solidFill>
              </a:rPr>
              <a:t>Bundesarbeitsgemeinschaft </a:t>
            </a:r>
            <a:r>
              <a:rPr lang="de-DE" b="1" i="1" dirty="0" smtClean="0">
                <a:solidFill>
                  <a:schemeClr val="tx1"/>
                </a:solidFill>
              </a:rPr>
              <a:t>SCHULE</a:t>
            </a:r>
            <a:r>
              <a:rPr lang="de-DE" b="1" dirty="0" smtClean="0">
                <a:solidFill>
                  <a:schemeClr val="tx1"/>
                </a:solidFill>
              </a:rPr>
              <a:t>WIRTSCHAFT</a:t>
            </a:r>
            <a:r>
              <a:rPr lang="de-DE" dirty="0" smtClean="0">
                <a:solidFill>
                  <a:schemeClr val="tx1"/>
                </a:solidFill>
              </a:rPr>
              <a:t>.</a:t>
            </a:r>
            <a:endParaRPr lang="de-DE" sz="1200" kern="1200" dirty="0" smtClean="0">
              <a:solidFill>
                <a:schemeClr val="tx1"/>
              </a:solidFill>
              <a:effectLst/>
              <a:latin typeface="Arial" pitchFamily="34" charset="0"/>
              <a:ea typeface="MS PGothic" panose="020B0600070205080204" pitchFamily="34" charset="-128"/>
              <a:cs typeface="Arial" pitchFamily="34" charset="0"/>
            </a:endParaRPr>
          </a:p>
        </p:txBody>
      </p:sp>
    </p:spTree>
    <p:extLst>
      <p:ext uri="{BB962C8B-B14F-4D97-AF65-F5344CB8AC3E}">
        <p14:creationId xmlns:p14="http://schemas.microsoft.com/office/powerpoint/2010/main" val="1561491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7500" lnSpcReduction="20000"/>
          </a:bodyPr>
          <a:lstStyle/>
          <a:p>
            <a:pPr eaLnBrk="1" hangingPunct="1">
              <a:lnSpc>
                <a:spcPct val="134000"/>
              </a:lnSpc>
              <a:spcBef>
                <a:spcPts val="600"/>
              </a:spcBef>
            </a:pPr>
            <a:r>
              <a:rPr lang="de-DE" altLang="de-DE" dirty="0" smtClean="0">
                <a:solidFill>
                  <a:schemeClr val="tx1"/>
                </a:solidFill>
              </a:rPr>
              <a:t>Ziel des Projekts </a:t>
            </a:r>
            <a:r>
              <a:rPr lang="de-DE" altLang="de-DE" b="1" dirty="0" err="1" smtClean="0">
                <a:solidFill>
                  <a:schemeClr val="tx1"/>
                </a:solidFill>
              </a:rPr>
              <a:t>ethos</a:t>
            </a:r>
            <a:r>
              <a:rPr lang="de-DE" altLang="de-DE" b="1" dirty="0" smtClean="0">
                <a:solidFill>
                  <a:schemeClr val="tx1"/>
                </a:solidFill>
              </a:rPr>
              <a:t> </a:t>
            </a:r>
            <a:r>
              <a:rPr lang="de-DE" altLang="de-DE" b="0" dirty="0" smtClean="0">
                <a:solidFill>
                  <a:schemeClr val="tx1"/>
                </a:solidFill>
              </a:rPr>
              <a:t>war</a:t>
            </a:r>
            <a:r>
              <a:rPr lang="de-DE" altLang="de-DE" dirty="0" smtClean="0">
                <a:solidFill>
                  <a:schemeClr val="tx1"/>
                </a:solidFill>
              </a:rPr>
              <a:t> die Entwicklung innovativer Unterrichtseinheiten zur Wirtschafts- und Unternehmensethik für die ökonomische und gesellschaftspolitische (sozialwissenschaftliche) Bildung in der Sekundarstufe II. Informationen über das Projekt sowie Hinweise auf weitere Unterrichtseinheiten finden Sie unter </a:t>
            </a:r>
            <a:r>
              <a:rPr lang="de-DE" altLang="de-DE" b="1" dirty="0" smtClean="0">
                <a:solidFill>
                  <a:schemeClr val="tx1"/>
                </a:solidFill>
              </a:rPr>
              <a:t>www.ethos-wirtschaft.de</a:t>
            </a:r>
            <a:r>
              <a:rPr lang="de-DE" altLang="de-DE" dirty="0" smtClean="0">
                <a:solidFill>
                  <a:schemeClr val="tx1"/>
                </a:solidFill>
              </a:rPr>
              <a:t>. </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Durch diese innovativen Unterrichtsbausteine soll das Thema »Ethik in der Wirtschaft« vermehrt Eingang in die Schulen finden. Wirtschaftsethische Kenntnisse sollen vermittelt sowie wirtschaftsmoralische Urteils- und Handlungskompetenzen entwickelt werden. Die Fächer ökonomischer und politischer Bildung in der Sekundarstufe II sind dafür besonders geeignet.</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Die 15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-Bausteine richten sich daher in erster Linie an Lehrkräfte der Fächer Wirtschaft und Politik an allgemein bildenden und beruflichen Gymnasien. Viele Unterrichtsmaterialien lassen sich sehr gut im Rahmen der dualen Berufsausbildung einsetzen, besonders in den kaufmännischen Berufen des Berufsfelds »Wirtschaft und Verwaltung«. Einige Bausteine wurden auch in Ausbildungsgängen gewerblich-technischer Berufe und in den Berufsfeldern »Gesundheit«, »Kosmetik« oder »Ernährung« erfolgreich umgesetzt. Bereits in der Sekundarstufe I lassen sich ausgewählte Unterrichtsmaterialien (Fallbeispiele, Arbeitsblätter und Folienvorlagen) verwenden.</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Die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-Bausteine wurden verfasst von erfahrenen Lehrern allgemein bildender und berufsbildender Schulen sowie anerkannten Wirtschafts- und Politikdidaktikern. Sie wurden von den Herausgebern wissenschaftlich beraten.</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Das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-Projekt wurde mit dem </a:t>
            </a:r>
            <a:r>
              <a:rPr lang="de-DE" sz="1200" b="1" kern="1200" dirty="0" smtClean="0">
                <a:solidFill>
                  <a:schemeClr val="tx1"/>
                </a:solidFill>
                <a:effectLst/>
                <a:latin typeface="Arial" pitchFamily="34" charset="0"/>
                <a:ea typeface="MS PGothic" panose="020B0600070205080204" pitchFamily="34" charset="-128"/>
                <a:cs typeface="Arial" pitchFamily="34" charset="0"/>
              </a:rPr>
              <a:t>Max-Weber-Preis für Wirtschaftsethik 2012</a:t>
            </a:r>
            <a:r>
              <a:rPr lang="de-DE" sz="1200" kern="1200" dirty="0" smtClean="0">
                <a:solidFill>
                  <a:schemeClr val="tx1"/>
                </a:solidFill>
                <a:effectLst/>
                <a:latin typeface="Arial" pitchFamily="34" charset="0"/>
                <a:ea typeface="MS PGothic" panose="020B0600070205080204" pitchFamily="34" charset="-128"/>
                <a:cs typeface="Arial" pitchFamily="34" charset="0"/>
              </a:rPr>
              <a:t> in der Kategorie Schul-/Lehrbuch ausgezeichnet.</a:t>
            </a:r>
          </a:p>
          <a:p>
            <a:r>
              <a:rPr lang="de-DE" sz="1200" kern="1200" dirty="0" smtClean="0">
                <a:solidFill>
                  <a:schemeClr val="tx1"/>
                </a:solidFill>
                <a:effectLst/>
                <a:latin typeface="Arial" pitchFamily="34" charset="0"/>
                <a:ea typeface="MS PGothic" panose="020B0600070205080204" pitchFamily="34" charset="-128"/>
                <a:cs typeface="Arial" pitchFamily="34" charset="0"/>
              </a:rPr>
              <a:t>In seiner Laudatio würdigte Kuratoriumsmitglied Prof. Dr. Josef Wieland das </a:t>
            </a:r>
            <a:r>
              <a:rPr lang="de-DE" sz="1200" b="1" kern="1200" dirty="0" err="1" smtClean="0">
                <a:solidFill>
                  <a:schemeClr val="tx1"/>
                </a:solidFill>
                <a:effectLst/>
                <a:latin typeface="Arial" pitchFamily="34" charset="0"/>
                <a:ea typeface="MS PGothic" panose="020B0600070205080204" pitchFamily="34" charset="-128"/>
                <a:cs typeface="Arial" pitchFamily="34" charset="0"/>
              </a:rPr>
              <a:t>ethos</a:t>
            </a:r>
            <a:r>
              <a:rPr lang="de-DE" sz="1200" kern="1200" dirty="0" smtClean="0">
                <a:solidFill>
                  <a:schemeClr val="tx1"/>
                </a:solidFill>
                <a:effectLst/>
                <a:latin typeface="Arial" pitchFamily="34" charset="0"/>
                <a:ea typeface="MS PGothic" panose="020B0600070205080204" pitchFamily="34" charset="-128"/>
                <a:cs typeface="Arial" pitchFamily="34" charset="0"/>
              </a:rPr>
              <a:t>-Projekt: „Den Preisträgern ist es damit gelungen, ein wirklich umfassendes Instrument der wirtschaftsethischen Lehre zu entwickeln und zu realisieren, das auf die systematische Integration von Theorie und Praxis und Gruppenspezifität abstellt. Dass es ein systematisch angelegtes Lehrinstrument für Schüler und Lehrer ist, hat die Jury besonders überzeugt, weil sich so unabhängig vom spezifischen Thema Problemlösungskompetenz aufbauen kann. Orientierungswissen über die Wirtschaft und ihre Handlungsmöglichkeiten in modernen Gesellschaften ist hier, wie überall, dringend vonnöten.“</a:t>
            </a:r>
          </a:p>
          <a:p>
            <a:r>
              <a:rPr lang="de-DE" dirty="0" smtClean="0">
                <a:solidFill>
                  <a:schemeClr val="tx1"/>
                </a:solidFill>
              </a:rPr>
              <a:t>Das von Prof. Dr. Thomas Retzmann und Prof. Dr. Tilman Grammes (Universität Hamburg) herausgegebene Buch </a:t>
            </a:r>
            <a:r>
              <a:rPr lang="de-DE" b="1" dirty="0" smtClean="0">
                <a:solidFill>
                  <a:schemeClr val="tx1"/>
                </a:solidFill>
                <a:hlinkClick r:id="rId3"/>
              </a:rPr>
              <a:t>"Wirtschafts- und Unternehmensethik: 15 Unterrichtsbausteine für die ökonomische und gesellschaftspolitische Bildung"</a:t>
            </a:r>
            <a:r>
              <a:rPr lang="de-DE" dirty="0" smtClean="0">
                <a:solidFill>
                  <a:schemeClr val="tx1"/>
                </a:solidFill>
              </a:rPr>
              <a:t> wurde am 16. Dezember 2014 mit dem </a:t>
            </a:r>
            <a:r>
              <a:rPr lang="de-DE" b="1" i="1" dirty="0" smtClean="0">
                <a:solidFill>
                  <a:schemeClr val="tx1"/>
                </a:solidFill>
              </a:rPr>
              <a:t>SCHULE</a:t>
            </a:r>
            <a:r>
              <a:rPr lang="de-DE" b="1" dirty="0" smtClean="0">
                <a:solidFill>
                  <a:schemeClr val="tx1"/>
                </a:solidFill>
              </a:rPr>
              <a:t>WIRTSCHAFT-Lehrbuchpreis</a:t>
            </a:r>
            <a:r>
              <a:rPr lang="de-DE" dirty="0" smtClean="0">
                <a:solidFill>
                  <a:schemeClr val="tx1"/>
                </a:solidFill>
              </a:rPr>
              <a:t> ausgezeichnet.</a:t>
            </a:r>
          </a:p>
          <a:p>
            <a:r>
              <a:rPr lang="de-DE" dirty="0" smtClean="0">
                <a:solidFill>
                  <a:schemeClr val="tx1"/>
                </a:solidFill>
              </a:rPr>
              <a:t>Die Expertenjury kürte es in dem vom Bundesministerium für Wirtschaft und Energie geförderten Wettbewerb zum </a:t>
            </a:r>
            <a:r>
              <a:rPr lang="de-DE" b="1" dirty="0" smtClean="0">
                <a:solidFill>
                  <a:schemeClr val="tx1"/>
                </a:solidFill>
              </a:rPr>
              <a:t>besten Lehrbuch für die Ökonomische Bildung in der Sekundarstufe II.</a:t>
            </a:r>
            <a:endParaRPr lang="de-DE" dirty="0" smtClean="0">
              <a:solidFill>
                <a:schemeClr val="tx1"/>
              </a:solidFill>
            </a:endParaRPr>
          </a:p>
          <a:p>
            <a:r>
              <a:rPr lang="de-DE" dirty="0" smtClean="0">
                <a:solidFill>
                  <a:schemeClr val="tx1"/>
                </a:solidFill>
              </a:rPr>
              <a:t>Der Preis wird verliehen von der </a:t>
            </a:r>
            <a:r>
              <a:rPr lang="de-DE" b="1" dirty="0" smtClean="0">
                <a:solidFill>
                  <a:schemeClr val="tx1"/>
                </a:solidFill>
              </a:rPr>
              <a:t>Bundesarbeitsgemeinschaft </a:t>
            </a:r>
            <a:r>
              <a:rPr lang="de-DE" b="1" i="1" dirty="0" smtClean="0">
                <a:solidFill>
                  <a:schemeClr val="tx1"/>
                </a:solidFill>
              </a:rPr>
              <a:t>SCHULE</a:t>
            </a:r>
            <a:r>
              <a:rPr lang="de-DE" b="1" dirty="0" smtClean="0">
                <a:solidFill>
                  <a:schemeClr val="tx1"/>
                </a:solidFill>
              </a:rPr>
              <a:t>WIRTSCHAFT</a:t>
            </a:r>
            <a:r>
              <a:rPr lang="de-DE" dirty="0" smtClean="0">
                <a:solidFill>
                  <a:schemeClr val="tx1"/>
                </a:solidFill>
              </a:rPr>
              <a:t>.</a:t>
            </a:r>
            <a:endParaRPr lang="de-DE" sz="1200" kern="1200" dirty="0" smtClean="0">
              <a:solidFill>
                <a:schemeClr val="tx1"/>
              </a:solidFill>
              <a:effectLst/>
              <a:latin typeface="Arial" pitchFamily="34" charset="0"/>
              <a:ea typeface="MS PGothic" panose="020B0600070205080204" pitchFamily="34" charset="-128"/>
              <a:cs typeface="Arial" pitchFamily="34" charset="0"/>
            </a:endParaRPr>
          </a:p>
        </p:txBody>
      </p:sp>
    </p:spTree>
    <p:extLst>
      <p:ext uri="{BB962C8B-B14F-4D97-AF65-F5344CB8AC3E}">
        <p14:creationId xmlns:p14="http://schemas.microsoft.com/office/powerpoint/2010/main" val="106244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gradFill rotWithShape="0">
          <a:gsLst>
            <a:gs pos="0">
              <a:srgbClr val="CAD9EB"/>
            </a:gs>
            <a:gs pos="22000">
              <a:srgbClr val="F2F2F2"/>
            </a:gs>
            <a:gs pos="100000">
              <a:srgbClr val="F2F2F2"/>
            </a:gs>
          </a:gsLst>
          <a:lin ang="5400000" scaled="1"/>
        </a:gradFill>
        <a:effectLst/>
      </p:bgPr>
    </p:bg>
    <p:spTree>
      <p:nvGrpSpPr>
        <p:cNvPr id="1" name=""/>
        <p:cNvGrpSpPr/>
        <p:nvPr/>
      </p:nvGrpSpPr>
      <p:grpSpPr>
        <a:xfrm>
          <a:off x="0" y="0"/>
          <a:ext cx="0" cy="0"/>
          <a:chOff x="0" y="0"/>
          <a:chExt cx="0" cy="0"/>
        </a:xfrm>
      </p:grpSpPr>
      <p:graphicFrame>
        <p:nvGraphicFramePr>
          <p:cNvPr id="5" name="Tabelle 4"/>
          <p:cNvGraphicFramePr>
            <a:graphicFrameLocks noGrp="1"/>
          </p:cNvGraphicFramePr>
          <p:nvPr/>
        </p:nvGraphicFramePr>
        <p:xfrm>
          <a:off x="285750" y="241300"/>
          <a:ext cx="8572500" cy="3767279"/>
        </p:xfrm>
        <a:graphic>
          <a:graphicData uri="http://schemas.openxmlformats.org/drawingml/2006/table">
            <a:tbl>
              <a:tblPr firstRow="1" firstCol="1" bandRow="1">
                <a:tableStyleId>{5C22544A-7EE6-4342-B048-85BDC9FD1C3A}</a:tableStyleId>
              </a:tblPr>
              <a:tblGrid>
                <a:gridCol w="8572500"/>
              </a:tblGrid>
              <a:tr h="2137269">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de-DE" sz="1700" b="0" dirty="0" smtClean="0">
                          <a:solidFill>
                            <a:schemeClr val="tx1"/>
                          </a:solidFill>
                          <a:effectLst/>
                          <a:latin typeface="Arial" panose="020B0604020202020204" pitchFamily="34" charset="0"/>
                          <a:cs typeface="Arial" panose="020B0604020202020204" pitchFamily="34" charset="0"/>
                        </a:rPr>
                        <a:t>Siegfried Kaiser</a:t>
                      </a:r>
                      <a:endParaRPr lang="de-DE" sz="1700" dirty="0" smtClean="0">
                        <a:solidFill>
                          <a:schemeClr val="tx1"/>
                        </a:solidFill>
                        <a:effectLst/>
                        <a:latin typeface="Arial" panose="020B0604020202020204" pitchFamily="34" charset="0"/>
                        <a:cs typeface="Arial" panose="020B0604020202020204" pitchFamily="34" charset="0"/>
                      </a:endParaRPr>
                    </a:p>
                    <a:p>
                      <a:pPr>
                        <a:lnSpc>
                          <a:spcPct val="115000"/>
                        </a:lnSpc>
                        <a:spcAft>
                          <a:spcPts val="0"/>
                        </a:spcAft>
                      </a:pPr>
                      <a:r>
                        <a:rPr lang="de-DE" sz="1800" dirty="0" smtClean="0">
                          <a:solidFill>
                            <a:schemeClr val="tx1"/>
                          </a:solidFill>
                          <a:effectLst/>
                          <a:latin typeface="Arial" panose="020B0604020202020204" pitchFamily="34" charset="0"/>
                          <a:cs typeface="Arial" panose="020B0604020202020204" pitchFamily="34" charset="0"/>
                        </a:rPr>
                        <a:t>	</a:t>
                      </a:r>
                      <a:r>
                        <a:rPr lang="de-DE" sz="1900" dirty="0" smtClean="0">
                          <a:solidFill>
                            <a:srgbClr val="1F497D"/>
                          </a:solidFill>
                          <a:effectLst/>
                          <a:latin typeface="Arial" panose="020B0604020202020204" pitchFamily="34" charset="0"/>
                          <a:cs typeface="Arial" panose="020B0604020202020204" pitchFamily="34" charset="0"/>
                        </a:rPr>
                        <a:t>Ethisches </a:t>
                      </a:r>
                      <a:r>
                        <a:rPr lang="de-DE" sz="1900" dirty="0">
                          <a:solidFill>
                            <a:srgbClr val="1F497D"/>
                          </a:solidFill>
                          <a:effectLst/>
                          <a:latin typeface="Arial" panose="020B0604020202020204" pitchFamily="34" charset="0"/>
                          <a:cs typeface="Arial" panose="020B0604020202020204" pitchFamily="34" charset="0"/>
                        </a:rPr>
                        <a:t>Investment – </a:t>
                      </a:r>
                      <a:endParaRPr lang="de-DE" sz="1900" dirty="0" smtClean="0">
                        <a:solidFill>
                          <a:srgbClr val="1F497D"/>
                        </a:solidFill>
                        <a:effectLst/>
                        <a:latin typeface="Arial" panose="020B0604020202020204" pitchFamily="34" charset="0"/>
                        <a:cs typeface="Arial" panose="020B0604020202020204" pitchFamily="34" charset="0"/>
                      </a:endParaRPr>
                    </a:p>
                    <a:p>
                      <a:pPr>
                        <a:lnSpc>
                          <a:spcPct val="115000"/>
                        </a:lnSpc>
                        <a:spcAft>
                          <a:spcPts val="0"/>
                        </a:spcAft>
                      </a:pPr>
                      <a:r>
                        <a:rPr lang="de-DE" sz="1900" dirty="0" smtClean="0">
                          <a:solidFill>
                            <a:srgbClr val="1F497D"/>
                          </a:solidFill>
                          <a:effectLst/>
                          <a:latin typeface="Arial" panose="020B0604020202020204" pitchFamily="34" charset="0"/>
                          <a:cs typeface="Arial" panose="020B0604020202020204" pitchFamily="34" charset="0"/>
                        </a:rPr>
                        <a:t>	Eine </a:t>
                      </a:r>
                      <a:r>
                        <a:rPr lang="de-DE" sz="1900" dirty="0">
                          <a:solidFill>
                            <a:srgbClr val="1F497D"/>
                          </a:solidFill>
                          <a:effectLst/>
                          <a:latin typeface="Arial" panose="020B0604020202020204" pitchFamily="34" charset="0"/>
                          <a:cs typeface="Arial" panose="020B0604020202020204" pitchFamily="34" charset="0"/>
                        </a:rPr>
                        <a:t>Entscheidung für Rendite und Moral</a:t>
                      </a:r>
                      <a:r>
                        <a:rPr lang="de-DE" sz="1900" dirty="0" smtClean="0">
                          <a:solidFill>
                            <a:srgbClr val="1F497D"/>
                          </a:solidFill>
                          <a:effectLst/>
                          <a:latin typeface="Arial" panose="020B0604020202020204" pitchFamily="34" charset="0"/>
                          <a:cs typeface="Arial" panose="020B0604020202020204" pitchFamily="34" charset="0"/>
                        </a:rPr>
                        <a:t>?!</a:t>
                      </a:r>
                    </a:p>
                    <a:p>
                      <a:pPr>
                        <a:lnSpc>
                          <a:spcPct val="150000"/>
                        </a:lnSpc>
                        <a:spcBef>
                          <a:spcPts val="900"/>
                        </a:spcBef>
                        <a:spcAft>
                          <a:spcPts val="0"/>
                        </a:spcAft>
                      </a:pPr>
                      <a:r>
                        <a:rPr lang="de-DE" sz="1400" dirty="0" smtClean="0">
                          <a:solidFill>
                            <a:schemeClr val="tx1"/>
                          </a:solidFill>
                          <a:effectLst/>
                          <a:latin typeface="Arial" panose="020B0604020202020204" pitchFamily="34" charset="0"/>
                          <a:cs typeface="Arial" panose="020B0604020202020204" pitchFamily="34" charset="0"/>
                        </a:rPr>
                        <a:t>Möglichkeiten </a:t>
                      </a:r>
                      <a:r>
                        <a:rPr lang="de-DE" sz="1400" dirty="0">
                          <a:solidFill>
                            <a:schemeClr val="tx1"/>
                          </a:solidFill>
                          <a:effectLst/>
                          <a:latin typeface="Arial" panose="020B0604020202020204" pitchFamily="34" charset="0"/>
                          <a:cs typeface="Arial" panose="020B0604020202020204" pitchFamily="34" charset="0"/>
                        </a:rPr>
                        <a:t>und Grenzen des Vergleichs ethischer Investments durch den Anleger </a:t>
                      </a:r>
                    </a:p>
                    <a:p>
                      <a:pPr algn="l">
                        <a:lnSpc>
                          <a:spcPct val="150000"/>
                        </a:lnSpc>
                        <a:spcBef>
                          <a:spcPts val="300"/>
                        </a:spcBef>
                        <a:spcAft>
                          <a:spcPts val="0"/>
                        </a:spcAft>
                      </a:pPr>
                      <a:r>
                        <a:rPr lang="de-DE" sz="1400" b="0" i="1" dirty="0" smtClean="0">
                          <a:solidFill>
                            <a:schemeClr val="tx1"/>
                          </a:solidFill>
                          <a:effectLst/>
                          <a:latin typeface="Arial" panose="020B0604020202020204" pitchFamily="34" charset="0"/>
                          <a:cs typeface="Arial" panose="020B0604020202020204" pitchFamily="34" charset="0"/>
                        </a:rPr>
                        <a:t>Hrsg</a:t>
                      </a:r>
                      <a:r>
                        <a:rPr lang="de-DE" sz="1400" b="0" i="1" dirty="0">
                          <a:solidFill>
                            <a:schemeClr val="tx1"/>
                          </a:solidFill>
                          <a:effectLst/>
                          <a:latin typeface="Arial" panose="020B0604020202020204" pitchFamily="34" charset="0"/>
                          <a:cs typeface="Arial" panose="020B0604020202020204" pitchFamily="34" charset="0"/>
                        </a:rPr>
                        <a:t>. von Thomas </a:t>
                      </a:r>
                      <a:r>
                        <a:rPr lang="de-DE" sz="1400" b="0" i="1" dirty="0" err="1">
                          <a:solidFill>
                            <a:schemeClr val="tx1"/>
                          </a:solidFill>
                          <a:effectLst/>
                          <a:latin typeface="Arial" panose="020B0604020202020204" pitchFamily="34" charset="0"/>
                          <a:cs typeface="Arial" panose="020B0604020202020204" pitchFamily="34" charset="0"/>
                        </a:rPr>
                        <a:t>Retzmann</a:t>
                      </a:r>
                      <a:r>
                        <a:rPr lang="de-DE" sz="1400" b="0" i="1" dirty="0">
                          <a:solidFill>
                            <a:schemeClr val="tx1"/>
                          </a:solidFill>
                          <a:effectLst/>
                          <a:latin typeface="Arial" panose="020B0604020202020204" pitchFamily="34" charset="0"/>
                          <a:cs typeface="Arial" panose="020B0604020202020204" pitchFamily="34" charset="0"/>
                        </a:rPr>
                        <a:t> und Tilman Grammes</a:t>
                      </a:r>
                    </a:p>
                    <a:p>
                      <a:pPr>
                        <a:lnSpc>
                          <a:spcPct val="150000"/>
                        </a:lnSpc>
                        <a:spcBef>
                          <a:spcPts val="600"/>
                        </a:spcBef>
                        <a:spcAft>
                          <a:spcPts val="0"/>
                        </a:spcAft>
                      </a:pPr>
                      <a:r>
                        <a:rPr lang="de-DE" sz="1000" dirty="0">
                          <a:effectLst/>
                        </a:rPr>
                        <a:t> </a:t>
                      </a:r>
                      <a:endParaRPr lang="de-DE" sz="1000" dirty="0">
                        <a:effectLst/>
                        <a:latin typeface="Arial" panose="020B0604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1629869">
                <a:tc>
                  <a:txBody>
                    <a:bodyPr/>
                    <a:lstStyle/>
                    <a:p>
                      <a:pPr>
                        <a:lnSpc>
                          <a:spcPct val="150000"/>
                        </a:lnSpc>
                        <a:spcBef>
                          <a:spcPts val="600"/>
                        </a:spcBef>
                        <a:spcAft>
                          <a:spcPts val="0"/>
                        </a:spcAft>
                      </a:pPr>
                      <a:endParaRPr lang="de-DE" sz="1000" dirty="0">
                        <a:effectLst/>
                        <a:latin typeface="Arial" panose="020B0604020202020204" pitchFamily="34" charset="0"/>
                        <a:ea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pic>
        <p:nvPicPr>
          <p:cNvPr id="6" name="Bild 1" descr="_singlebox_outline"/>
          <p:cNvPicPr>
            <a:picLocks noChangeAspect="1" noChangeArrowheads="1"/>
          </p:cNvPicPr>
          <p:nvPr userDrawn="1"/>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23850" y="515938"/>
            <a:ext cx="874713"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9"/>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7700" y="2276475"/>
            <a:ext cx="7848600" cy="421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685800" y="2130425"/>
            <a:ext cx="7772400" cy="1470025"/>
          </a:xfrm>
        </p:spPr>
        <p:txBody>
          <a:bodyPr/>
          <a:lstStyle>
            <a:lvl1pPr>
              <a:defRPr>
                <a:latin typeface="Arial" pitchFamily="34" charset="0"/>
                <a:cs typeface="Arial" pitchFamily="34" charset="0"/>
              </a:defRPr>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1371600" y="3919597"/>
            <a:ext cx="64008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8" name="Datumsplatzhalter 3"/>
          <p:cNvSpPr>
            <a:spLocks noGrp="1"/>
          </p:cNvSpPr>
          <p:nvPr>
            <p:ph type="dt" sz="half" idx="10"/>
          </p:nvPr>
        </p:nvSpPr>
        <p:spPr/>
        <p:txBody>
          <a:bodyPr/>
          <a:lstStyle>
            <a:lvl1pPr>
              <a:defRPr smtClean="0"/>
            </a:lvl1pPr>
          </a:lstStyle>
          <a:p>
            <a:pPr>
              <a:defRPr/>
            </a:pPr>
            <a:fld id="{61D6E7C0-18FA-4CE3-A2F5-7E0C17F9262A}" type="datetime1">
              <a:rPr lang="de-DE" altLang="de-DE"/>
              <a:pPr>
                <a:defRPr/>
              </a:pPr>
              <a:t>19.02.2016</a:t>
            </a:fld>
            <a:endParaRPr lang="de-DE" altLang="de-DE"/>
          </a:p>
        </p:txBody>
      </p:sp>
      <p:sp>
        <p:nvSpPr>
          <p:cNvPr id="9" name="Fußzeilenplatzhalter 4"/>
          <p:cNvSpPr>
            <a:spLocks noGrp="1"/>
          </p:cNvSpPr>
          <p:nvPr>
            <p:ph type="ftr" sz="quarter" idx="11"/>
          </p:nvPr>
        </p:nvSpPr>
        <p:spPr/>
        <p:txBody>
          <a:bodyPr/>
          <a:lstStyle>
            <a:lvl1pPr>
              <a:defRPr smtClean="0"/>
            </a:lvl1pPr>
          </a:lstStyle>
          <a:p>
            <a:pPr>
              <a:defRPr/>
            </a:pPr>
            <a:endParaRPr lang="de-DE" altLang="de-DE"/>
          </a:p>
        </p:txBody>
      </p:sp>
      <p:sp>
        <p:nvSpPr>
          <p:cNvPr id="10" name="Foliennummernplatzhalter 5"/>
          <p:cNvSpPr>
            <a:spLocks noGrp="1"/>
          </p:cNvSpPr>
          <p:nvPr>
            <p:ph type="sldNum" sz="quarter" idx="12"/>
          </p:nvPr>
        </p:nvSpPr>
        <p:spPr/>
        <p:txBody>
          <a:bodyPr/>
          <a:lstStyle>
            <a:lvl1pPr>
              <a:defRPr smtClean="0"/>
            </a:lvl1pPr>
          </a:lstStyle>
          <a:p>
            <a:pPr>
              <a:defRPr/>
            </a:pPr>
            <a:fld id="{5C6D1224-E458-4544-8CFB-4E2A20BE755A}" type="slidenum">
              <a:rPr lang="de-DE" altLang="de-DE"/>
              <a:pPr>
                <a:defRPr/>
              </a:pPr>
              <a:t>‹Nr.›</a:t>
            </a:fld>
            <a:endParaRPr lang="de-DE" altLang="de-DE"/>
          </a:p>
        </p:txBody>
      </p:sp>
    </p:spTree>
    <p:extLst>
      <p:ext uri="{BB962C8B-B14F-4D97-AF65-F5344CB8AC3E}">
        <p14:creationId xmlns:p14="http://schemas.microsoft.com/office/powerpoint/2010/main" val="238929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Pr>
        <a:gradFill rotWithShape="0">
          <a:gsLst>
            <a:gs pos="0">
              <a:srgbClr val="CAD9EB"/>
            </a:gs>
            <a:gs pos="22000">
              <a:srgbClr val="F2F2F2"/>
            </a:gs>
            <a:gs pos="100000">
              <a:srgbClr val="F2F2F2"/>
            </a:gs>
          </a:gsLst>
          <a:lin ang="5400000" scaled="1"/>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smtClean="0"/>
            </a:lvl1pPr>
          </a:lstStyle>
          <a:p>
            <a:pPr>
              <a:defRPr/>
            </a:pPr>
            <a:fld id="{1810214C-AA5D-41ED-84EA-D4498C8B5162}" type="datetime1">
              <a:rPr lang="de-DE" altLang="de-DE"/>
              <a:pPr>
                <a:defRPr/>
              </a:pPr>
              <a:t>19.02.2016</a:t>
            </a:fld>
            <a:endParaRPr lang="de-DE" altLang="de-DE"/>
          </a:p>
        </p:txBody>
      </p:sp>
      <p:sp>
        <p:nvSpPr>
          <p:cNvPr id="5" name="Fußzeilenplatzhalter 4"/>
          <p:cNvSpPr>
            <a:spLocks noGrp="1"/>
          </p:cNvSpPr>
          <p:nvPr>
            <p:ph type="ftr" sz="quarter" idx="11"/>
          </p:nvPr>
        </p:nvSpPr>
        <p:spPr/>
        <p:txBody>
          <a:bodyPr/>
          <a:lstStyle>
            <a:lvl1pPr>
              <a:defRPr smtClean="0"/>
            </a:lvl1pPr>
          </a:lstStyle>
          <a:p>
            <a:pPr>
              <a:defRPr/>
            </a:pPr>
            <a:endParaRPr lang="de-DE" altLang="de-DE"/>
          </a:p>
        </p:txBody>
      </p:sp>
      <p:sp>
        <p:nvSpPr>
          <p:cNvPr id="6" name="Foliennummernplatzhalter 5"/>
          <p:cNvSpPr>
            <a:spLocks noGrp="1"/>
          </p:cNvSpPr>
          <p:nvPr>
            <p:ph type="sldNum" sz="quarter" idx="12"/>
          </p:nvPr>
        </p:nvSpPr>
        <p:spPr/>
        <p:txBody>
          <a:bodyPr/>
          <a:lstStyle>
            <a:lvl1pPr>
              <a:defRPr smtClean="0"/>
            </a:lvl1pPr>
          </a:lstStyle>
          <a:p>
            <a:pPr>
              <a:defRPr/>
            </a:pPr>
            <a:fld id="{F6D10AA3-0E37-4F2F-B413-518BD329F04B}" type="slidenum">
              <a:rPr lang="de-DE" altLang="de-DE"/>
              <a:pPr>
                <a:defRPr/>
              </a:pPr>
              <a:t>‹Nr.›</a:t>
            </a:fld>
            <a:endParaRPr lang="de-DE" altLang="de-DE"/>
          </a:p>
        </p:txBody>
      </p:sp>
      <p:pic>
        <p:nvPicPr>
          <p:cNvPr id="8" name="Grafik 6"/>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750" y="6615113"/>
            <a:ext cx="744538"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447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el und Inhalt">
    <p:bg>
      <p:bgPr>
        <a:gradFill rotWithShape="0">
          <a:gsLst>
            <a:gs pos="0">
              <a:srgbClr val="CAD9EB"/>
            </a:gs>
            <a:gs pos="22000">
              <a:srgbClr val="F2F2F2"/>
            </a:gs>
            <a:gs pos="100000">
              <a:srgbClr val="F2F2F2"/>
            </a:gs>
          </a:gsLst>
          <a:lin ang="5400000" scaled="1"/>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smtClean="0"/>
            </a:lvl1pPr>
          </a:lstStyle>
          <a:p>
            <a:pPr>
              <a:defRPr/>
            </a:pPr>
            <a:fld id="{1810214C-AA5D-41ED-84EA-D4498C8B5162}" type="datetime1">
              <a:rPr lang="de-DE" altLang="de-DE"/>
              <a:pPr>
                <a:defRPr/>
              </a:pPr>
              <a:t>19.02.2016</a:t>
            </a:fld>
            <a:endParaRPr lang="de-DE" altLang="de-DE"/>
          </a:p>
        </p:txBody>
      </p:sp>
      <p:sp>
        <p:nvSpPr>
          <p:cNvPr id="5" name="Fußzeilenplatzhalter 4"/>
          <p:cNvSpPr>
            <a:spLocks noGrp="1"/>
          </p:cNvSpPr>
          <p:nvPr>
            <p:ph type="ftr" sz="quarter" idx="11"/>
          </p:nvPr>
        </p:nvSpPr>
        <p:spPr/>
        <p:txBody>
          <a:bodyPr/>
          <a:lstStyle>
            <a:lvl1pPr>
              <a:defRPr smtClean="0"/>
            </a:lvl1pPr>
          </a:lstStyle>
          <a:p>
            <a:pPr>
              <a:defRPr/>
            </a:pPr>
            <a:endParaRPr lang="de-DE" altLang="de-DE"/>
          </a:p>
        </p:txBody>
      </p:sp>
      <p:sp>
        <p:nvSpPr>
          <p:cNvPr id="6" name="Foliennummernplatzhalter 5"/>
          <p:cNvSpPr>
            <a:spLocks noGrp="1"/>
          </p:cNvSpPr>
          <p:nvPr>
            <p:ph type="sldNum" sz="quarter" idx="12"/>
          </p:nvPr>
        </p:nvSpPr>
        <p:spPr/>
        <p:txBody>
          <a:bodyPr/>
          <a:lstStyle>
            <a:lvl1pPr>
              <a:defRPr smtClean="0"/>
            </a:lvl1pPr>
          </a:lstStyle>
          <a:p>
            <a:pPr>
              <a:defRPr/>
            </a:pPr>
            <a:fld id="{F6D10AA3-0E37-4F2F-B413-518BD329F04B}" type="slidenum">
              <a:rPr lang="de-DE" altLang="de-DE"/>
              <a:pPr>
                <a:defRPr/>
              </a:pPr>
              <a:t>‹Nr.›</a:t>
            </a:fld>
            <a:endParaRPr lang="de-DE" altLang="de-DE"/>
          </a:p>
        </p:txBody>
      </p:sp>
      <p:pic>
        <p:nvPicPr>
          <p:cNvPr id="7" name="Grafik 6"/>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750" y="6615113"/>
            <a:ext cx="744538"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705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überschrift">
    <p:bg>
      <p:bgPr>
        <a:gradFill rotWithShape="0">
          <a:gsLst>
            <a:gs pos="0">
              <a:srgbClr val="CAD9EB"/>
            </a:gs>
            <a:gs pos="22000">
              <a:srgbClr val="F2F2F2"/>
            </a:gs>
            <a:gs pos="100000">
              <a:srgbClr val="F2F2F2"/>
            </a:gs>
          </a:gsLst>
          <a:lin ang="5400000" scaled="1"/>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smtClean="0"/>
            </a:lvl1pPr>
          </a:lstStyle>
          <a:p>
            <a:pPr>
              <a:defRPr/>
            </a:pPr>
            <a:fld id="{3290DF19-E6A8-4377-9227-B98554F0319E}" type="datetime1">
              <a:rPr lang="de-DE" altLang="de-DE"/>
              <a:pPr>
                <a:defRPr/>
              </a:pPr>
              <a:t>19.02.2016</a:t>
            </a:fld>
            <a:endParaRPr lang="de-DE" altLang="de-DE"/>
          </a:p>
        </p:txBody>
      </p:sp>
      <p:sp>
        <p:nvSpPr>
          <p:cNvPr id="5" name="Fußzeilenplatzhalter 4"/>
          <p:cNvSpPr>
            <a:spLocks noGrp="1"/>
          </p:cNvSpPr>
          <p:nvPr>
            <p:ph type="ftr" sz="quarter" idx="11"/>
          </p:nvPr>
        </p:nvSpPr>
        <p:spPr/>
        <p:txBody>
          <a:bodyPr/>
          <a:lstStyle>
            <a:lvl1pPr>
              <a:defRPr smtClean="0"/>
            </a:lvl1pPr>
          </a:lstStyle>
          <a:p>
            <a:pPr>
              <a:defRPr/>
            </a:pPr>
            <a:endParaRPr lang="de-DE" altLang="de-DE"/>
          </a:p>
        </p:txBody>
      </p:sp>
      <p:sp>
        <p:nvSpPr>
          <p:cNvPr id="6" name="Foliennummernplatzhalter 5"/>
          <p:cNvSpPr>
            <a:spLocks noGrp="1"/>
          </p:cNvSpPr>
          <p:nvPr>
            <p:ph type="sldNum" sz="quarter" idx="12"/>
          </p:nvPr>
        </p:nvSpPr>
        <p:spPr/>
        <p:txBody>
          <a:bodyPr/>
          <a:lstStyle>
            <a:lvl1pPr>
              <a:defRPr smtClean="0"/>
            </a:lvl1pPr>
          </a:lstStyle>
          <a:p>
            <a:pPr>
              <a:defRPr/>
            </a:pPr>
            <a:fld id="{E45F1994-411B-46EF-B67D-9CF3CAD80373}" type="slidenum">
              <a:rPr lang="de-DE" altLang="de-DE"/>
              <a:pPr>
                <a:defRPr/>
              </a:pPr>
              <a:t>‹Nr.›</a:t>
            </a:fld>
            <a:endParaRPr lang="de-DE" altLang="de-DE"/>
          </a:p>
        </p:txBody>
      </p:sp>
      <p:pic>
        <p:nvPicPr>
          <p:cNvPr id="8" name="Grafik 6"/>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750" y="6615113"/>
            <a:ext cx="744538"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4808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48429911-9FE2-4EAE-867C-E21A7CAFDAE0}" type="datetime1">
              <a:rPr lang="de-DE" altLang="de-DE"/>
              <a:pPr>
                <a:defRPr/>
              </a:pPr>
              <a:t>19.02.2016</a:t>
            </a:fld>
            <a:endParaRPr lang="de-DE" altLang="de-DE"/>
          </a:p>
        </p:txBody>
      </p:sp>
      <p:sp>
        <p:nvSpPr>
          <p:cNvPr id="4" name="Fußzeilenplatzhalter 4"/>
          <p:cNvSpPr>
            <a:spLocks noGrp="1"/>
          </p:cNvSpPr>
          <p:nvPr>
            <p:ph type="ftr" sz="quarter" idx="11"/>
          </p:nvPr>
        </p:nvSpPr>
        <p:spPr/>
        <p:txBody>
          <a:bodyPr/>
          <a:lstStyle>
            <a:lvl1pPr>
              <a:defRPr/>
            </a:lvl1pPr>
          </a:lstStyle>
          <a:p>
            <a:pPr>
              <a:defRPr/>
            </a:pPr>
            <a:endParaRPr lang="de-DE" altLang="de-DE"/>
          </a:p>
        </p:txBody>
      </p:sp>
      <p:sp>
        <p:nvSpPr>
          <p:cNvPr id="5" name="Foliennummernplatzhalter 5"/>
          <p:cNvSpPr>
            <a:spLocks noGrp="1"/>
          </p:cNvSpPr>
          <p:nvPr>
            <p:ph type="sldNum" sz="quarter" idx="12"/>
          </p:nvPr>
        </p:nvSpPr>
        <p:spPr/>
        <p:txBody>
          <a:bodyPr/>
          <a:lstStyle>
            <a:lvl1pPr>
              <a:defRPr/>
            </a:lvl1pPr>
          </a:lstStyle>
          <a:p>
            <a:pPr>
              <a:defRPr/>
            </a:pPr>
            <a:fld id="{7DED849F-E472-4D3E-9434-FC509C795030}" type="slidenum">
              <a:rPr lang="de-DE" altLang="de-DE"/>
              <a:pPr>
                <a:defRPr/>
              </a:pPr>
              <a:t>‹Nr.›</a:t>
            </a:fld>
            <a:endParaRPr lang="de-DE" altLang="de-DE"/>
          </a:p>
        </p:txBody>
      </p:sp>
      <p:pic>
        <p:nvPicPr>
          <p:cNvPr id="7" name="Grafik 6"/>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750" y="6615113"/>
            <a:ext cx="744538" cy="17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733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71438"/>
            <a:ext cx="8472488"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7"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cs typeface="Arial" panose="020B0604020202020204" pitchFamily="34" charset="0"/>
              </a:defRPr>
            </a:lvl1pPr>
          </a:lstStyle>
          <a:p>
            <a:pPr>
              <a:defRPr/>
            </a:pPr>
            <a:fld id="{D4B6A41B-2E31-4603-98D2-1EC5662F894B}" type="datetime1">
              <a:rPr lang="de-DE" altLang="de-DE"/>
              <a:pPr>
                <a:defRPr/>
              </a:pPr>
              <a:t>19.02.2016</a:t>
            </a:fld>
            <a:endParaRPr lang="de-DE" alt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smtClean="0">
                <a:solidFill>
                  <a:srgbClr val="898989"/>
                </a:solidFill>
                <a:cs typeface="Arial" panose="020B0604020202020204" pitchFamily="34" charset="0"/>
              </a:defRPr>
            </a:lvl1pPr>
          </a:lstStyle>
          <a:p>
            <a:pPr>
              <a:defRPr/>
            </a:pPr>
            <a:endParaRPr lang="de-DE" alt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cs typeface="Arial" panose="020B0604020202020204" pitchFamily="34" charset="0"/>
              </a:defRPr>
            </a:lvl1pPr>
          </a:lstStyle>
          <a:p>
            <a:pPr>
              <a:defRPr/>
            </a:pPr>
            <a:fld id="{EEBA90CD-D8A2-405B-8C1E-6FD753FC4709}"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6" r:id="rId3"/>
    <p:sldLayoutId id="2147483685" r:id="rId4"/>
    <p:sldLayoutId id="2147483677" r:id="rId5"/>
  </p:sldLayoutIdLst>
  <p:txStyles>
    <p:titleStyle>
      <a:lvl1pPr algn="ctr" rtl="0" eaLnBrk="0" fontAlgn="base" hangingPunct="0">
        <a:spcBef>
          <a:spcPct val="0"/>
        </a:spcBef>
        <a:spcAft>
          <a:spcPct val="0"/>
        </a:spcAft>
        <a:defRPr sz="3200" kern="1200">
          <a:solidFill>
            <a:schemeClr val="tx1"/>
          </a:solidFill>
          <a:latin typeface="Arial" pitchFamily="34" charset="0"/>
          <a:ea typeface="MS PGothic" panose="020B0600070205080204" pitchFamily="34" charset="-128"/>
          <a:cs typeface="Arial" pitchFamily="34" charset="0"/>
        </a:defRPr>
      </a:lvl1pPr>
      <a:lvl2pPr algn="ctr" rtl="0" eaLnBrk="0" fontAlgn="base" hangingPunct="0">
        <a:spcBef>
          <a:spcPct val="0"/>
        </a:spcBef>
        <a:spcAft>
          <a:spcPct val="0"/>
        </a:spcAft>
        <a:defRPr sz="32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algn="ctr" rtl="0" eaLnBrk="0" fontAlgn="base" hangingPunct="0">
        <a:spcBef>
          <a:spcPct val="0"/>
        </a:spcBef>
        <a:spcAft>
          <a:spcPct val="0"/>
        </a:spcAft>
        <a:defRPr sz="32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algn="ctr" rtl="0" eaLnBrk="0" fontAlgn="base" hangingPunct="0">
        <a:spcBef>
          <a:spcPct val="0"/>
        </a:spcBef>
        <a:spcAft>
          <a:spcPct val="0"/>
        </a:spcAft>
        <a:defRPr sz="32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algn="ctr" rtl="0" eaLnBrk="0" fontAlgn="base" hangingPunct="0">
        <a:spcBef>
          <a:spcPct val="0"/>
        </a:spcBef>
        <a:spcAft>
          <a:spcPct val="0"/>
        </a:spcAft>
        <a:defRPr sz="3200">
          <a:solidFill>
            <a:schemeClr val="tx1"/>
          </a:solidFill>
          <a:latin typeface="Arial" panose="020B0604020202020204" pitchFamily="34" charset="0"/>
          <a:ea typeface="MS PGothic" panose="020B0600070205080204" pitchFamily="34" charset="-128"/>
          <a:cs typeface="Arial" panose="020B0604020202020204" pitchFamily="34" charset="0"/>
        </a:defRPr>
      </a:lvl5pPr>
      <a:lvl6pPr marL="457200" algn="ctr" rtl="0" fontAlgn="base">
        <a:spcBef>
          <a:spcPct val="0"/>
        </a:spcBef>
        <a:spcAft>
          <a:spcPct val="0"/>
        </a:spcAft>
        <a:defRPr sz="3200">
          <a:solidFill>
            <a:schemeClr val="tx1"/>
          </a:solidFill>
          <a:latin typeface="Arial" panose="020B0604020202020204" pitchFamily="34" charset="0"/>
          <a:ea typeface="MS PGothic" panose="020B0600070205080204" pitchFamily="34" charset="-128"/>
        </a:defRPr>
      </a:lvl6pPr>
      <a:lvl7pPr marL="914400" algn="ctr" rtl="0" fontAlgn="base">
        <a:spcBef>
          <a:spcPct val="0"/>
        </a:spcBef>
        <a:spcAft>
          <a:spcPct val="0"/>
        </a:spcAft>
        <a:defRPr sz="3200">
          <a:solidFill>
            <a:schemeClr val="tx1"/>
          </a:solidFill>
          <a:latin typeface="Arial" panose="020B0604020202020204" pitchFamily="34" charset="0"/>
          <a:ea typeface="MS PGothic" panose="020B0600070205080204" pitchFamily="34" charset="-128"/>
        </a:defRPr>
      </a:lvl7pPr>
      <a:lvl8pPr marL="1371600" algn="ctr" rtl="0" fontAlgn="base">
        <a:spcBef>
          <a:spcPct val="0"/>
        </a:spcBef>
        <a:spcAft>
          <a:spcPct val="0"/>
        </a:spcAft>
        <a:defRPr sz="3200">
          <a:solidFill>
            <a:schemeClr val="tx1"/>
          </a:solidFill>
          <a:latin typeface="Arial" panose="020B0604020202020204" pitchFamily="34" charset="0"/>
          <a:ea typeface="MS PGothic" panose="020B0600070205080204" pitchFamily="34" charset="-128"/>
        </a:defRPr>
      </a:lvl8pPr>
      <a:lvl9pPr marL="1828800" algn="ctr" rtl="0" fontAlgn="base">
        <a:spcBef>
          <a:spcPct val="0"/>
        </a:spcBef>
        <a:spcAft>
          <a:spcPct val="0"/>
        </a:spcAft>
        <a:defRPr sz="3200">
          <a:solidFill>
            <a:schemeClr val="tx1"/>
          </a:solidFill>
          <a:latin typeface="Arial" panose="020B0604020202020204" pitchFamily="34" charset="0"/>
          <a:ea typeface="MS PGothic" panose="020B0600070205080204" pitchFamily="34"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Arial" pitchFamily="34" charset="0"/>
          <a:ea typeface="MS PGothic" panose="020B0600070205080204" pitchFamily="34" charset="-128"/>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chemeClr val="tx1"/>
          </a:solidFill>
          <a:latin typeface="Arial" pitchFamily="34" charset="0"/>
          <a:ea typeface="MS PGothic" panose="020B0600070205080204" pitchFamily="34" charset="-128"/>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Arial" pitchFamily="34" charset="0"/>
          <a:ea typeface="MS PGothic" panose="020B0600070205080204" pitchFamily="34" charset="-128"/>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Arial" pitchFamily="34" charset="0"/>
          <a:ea typeface="MS PGothic" panose="020B0600070205080204" pitchFamily="34" charset="-128"/>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Arial" pitchFamily="34" charset="0"/>
          <a:ea typeface="MS PGothic" panose="020B0600070205080204" pitchFamily="34" charset="-128"/>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http://ethos-wirtschaft.de/downloads/pdf/Retzmann_Grammes2014_ethos_Gesamtband.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3"/>
          <p:cNvSpPr>
            <a:spLocks noGrp="1"/>
          </p:cNvSpPr>
          <p:nvPr>
            <p:ph type="ctrTitle"/>
          </p:nvPr>
        </p:nvSpPr>
        <p:spPr>
          <a:xfrm>
            <a:off x="3657600" y="6588125"/>
            <a:ext cx="1828800" cy="269875"/>
          </a:xfrm>
        </p:spPr>
        <p:txBody>
          <a:bodyPr/>
          <a:lstStyle/>
          <a:p>
            <a:pPr eaLnBrk="1" hangingPunct="1"/>
            <a:r>
              <a:rPr lang="de-DE" altLang="de-DE" sz="1000" dirty="0" smtClean="0">
                <a:solidFill>
                  <a:srgbClr val="1F497D"/>
                </a:solidFill>
              </a:rPr>
              <a:t>Einstiegsfolie</a:t>
            </a:r>
            <a:endParaRPr lang="de-DE" altLang="de-DE" sz="900" dirty="0" smtClean="0">
              <a:solidFill>
                <a:srgbClr val="1F497D"/>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CAD9EB"/>
            </a:gs>
            <a:gs pos="22000">
              <a:srgbClr val="F2F2F2"/>
            </a:gs>
            <a:gs pos="100000">
              <a:srgbClr val="F2F2F2"/>
            </a:gs>
          </a:gsLst>
          <a:lin ang="5400000" scaled="1"/>
        </a:gradFill>
        <a:effectLst/>
      </p:bgPr>
    </p:bg>
    <p:spTree>
      <p:nvGrpSpPr>
        <p:cNvPr id="1" name=""/>
        <p:cNvGrpSpPr/>
        <p:nvPr/>
      </p:nvGrpSpPr>
      <p:grpSpPr>
        <a:xfrm>
          <a:off x="0" y="0"/>
          <a:ext cx="0" cy="0"/>
          <a:chOff x="0" y="0"/>
          <a:chExt cx="0" cy="0"/>
        </a:xfrm>
      </p:grpSpPr>
      <p:sp>
        <p:nvSpPr>
          <p:cNvPr id="5" name="Rectangle 7"/>
          <p:cNvSpPr>
            <a:spLocks noChangeArrowheads="1"/>
          </p:cNvSpPr>
          <p:nvPr/>
        </p:nvSpPr>
        <p:spPr bwMode="auto">
          <a:xfrm>
            <a:off x="304800" y="36513"/>
            <a:ext cx="8534400" cy="663575"/>
          </a:xfrm>
          <a:prstGeom prst="rect">
            <a:avLst/>
          </a:prstGeom>
          <a:noFill/>
          <a:ln w="9525">
            <a:noFill/>
            <a:miter lim="800000"/>
            <a:headEnd/>
            <a:tailEnd/>
          </a:ln>
          <a:effectLst/>
          <a:scene3d>
            <a:camera prst="orthographicFront"/>
            <a:lightRig rig="threePt" dir="t"/>
          </a:scene3d>
          <a:sp3d>
            <a:bevelT/>
          </a:sp3d>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defRPr/>
            </a:pPr>
            <a:r>
              <a:rPr lang="de-DE" altLang="de-DE" sz="2400" b="1" u="sng" dirty="0" smtClean="0">
                <a:solidFill>
                  <a:srgbClr val="1F497D"/>
                </a:solidFill>
                <a:latin typeface="Arial" panose="020B0604020202020204" pitchFamily="34" charset="0"/>
                <a:cs typeface="Arial" panose="020B0604020202020204" pitchFamily="34" charset="0"/>
              </a:rPr>
              <a:t>Finanzanlageentscheidung</a:t>
            </a:r>
          </a:p>
        </p:txBody>
      </p:sp>
      <p:sp>
        <p:nvSpPr>
          <p:cNvPr id="9221" name="Rectangle 19"/>
          <p:cNvSpPr>
            <a:spLocks noGrp="1" noChangeArrowheads="1"/>
          </p:cNvSpPr>
          <p:nvPr>
            <p:ph type="title" idx="4294967295"/>
          </p:nvPr>
        </p:nvSpPr>
        <p:spPr>
          <a:xfrm>
            <a:off x="3657600" y="6588125"/>
            <a:ext cx="1828800" cy="269875"/>
          </a:xfrm>
        </p:spPr>
        <p:txBody>
          <a:bodyPr/>
          <a:lstStyle/>
          <a:p>
            <a:pPr eaLnBrk="1" hangingPunct="1"/>
            <a:r>
              <a:rPr lang="de-DE" altLang="de-DE" sz="1000" smtClean="0">
                <a:solidFill>
                  <a:srgbClr val="1F497D"/>
                </a:solidFill>
              </a:rPr>
              <a:t>Schülergewichtung</a:t>
            </a:r>
          </a:p>
        </p:txBody>
      </p:sp>
      <p:graphicFrame>
        <p:nvGraphicFramePr>
          <p:cNvPr id="20" name="Tabelle 19"/>
          <p:cNvGraphicFramePr>
            <a:graphicFrameLocks noGrp="1"/>
          </p:cNvGraphicFramePr>
          <p:nvPr/>
        </p:nvGraphicFramePr>
        <p:xfrm>
          <a:off x="1143000" y="1470025"/>
          <a:ext cx="7429500" cy="4216400"/>
        </p:xfrm>
        <a:graphic>
          <a:graphicData uri="http://schemas.openxmlformats.org/drawingml/2006/table">
            <a:tbl>
              <a:tblPr/>
              <a:tblGrid>
                <a:gridCol w="3670300"/>
                <a:gridCol w="3759200"/>
              </a:tblGrid>
              <a:tr h="2108200">
                <a:tc>
                  <a:txBody>
                    <a:bodyPr/>
                    <a:lstStyle>
                      <a:lvl1pPr>
                        <a:spcBef>
                          <a:spcPct val="20000"/>
                        </a:spcBef>
                        <a:buFont typeface="Arial" panose="020B0604020202020204" pitchFamily="34" charset="0"/>
                        <a:defRPr sz="2400">
                          <a:solidFill>
                            <a:schemeClr val="tx1"/>
                          </a:solidFill>
                          <a:latin typeface="Arial" panose="020B0604020202020204" pitchFamily="34" charset="0"/>
                          <a:ea typeface="MS PGothic" panose="020B0600070205080204" pitchFamily="34" charset="-128"/>
                        </a:defRPr>
                      </a:lvl1pPr>
                      <a:lvl2pPr marL="37931725" indent="-37474525">
                        <a:spcBef>
                          <a:spcPct val="20000"/>
                        </a:spcBef>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2pPr>
                      <a:lvl3pPr>
                        <a:spcBef>
                          <a:spcPct val="20000"/>
                        </a:spcBef>
                        <a:defRPr>
                          <a:solidFill>
                            <a:schemeClr val="tx1"/>
                          </a:solidFill>
                          <a:latin typeface="Arial" panose="020B0604020202020204" pitchFamily="34" charset="0"/>
                          <a:ea typeface="MS PGothic" panose="020B0600070205080204" pitchFamily="34" charset="-128"/>
                        </a:defRPr>
                      </a:lvl3pPr>
                      <a:lvl4pPr>
                        <a:spcBef>
                          <a:spcPct val="20000"/>
                        </a:spcBef>
                        <a:defRPr sz="1600">
                          <a:solidFill>
                            <a:schemeClr val="tx1"/>
                          </a:solidFill>
                          <a:latin typeface="Arial" panose="020B0604020202020204" pitchFamily="34" charset="0"/>
                          <a:ea typeface="MS PGothic" panose="020B0600070205080204" pitchFamily="34" charset="-128"/>
                        </a:defRPr>
                      </a:lvl4pPr>
                      <a:lvl5pPr>
                        <a:spcBef>
                          <a:spcPct val="20000"/>
                        </a:spcBef>
                        <a:defRPr sz="1600">
                          <a:solidFill>
                            <a:schemeClr val="tx1"/>
                          </a:solidFill>
                          <a:latin typeface="Arial" panose="020B0604020202020204" pitchFamily="34" charset="0"/>
                          <a:ea typeface="MS PGothic" panose="020B0600070205080204" pitchFamily="34" charset="-128"/>
                        </a:defRPr>
                      </a:lvl5pPr>
                      <a:lvl6pPr marL="4572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6pPr>
                      <a:lvl7pPr marL="9144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7pPr>
                      <a:lvl8pPr marL="13716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8pPr>
                      <a:lvl9pPr marL="18288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800" b="1" i="0" u="none" strike="noStrike" cap="none" normalizeH="0" baseline="0" dirty="0" smtClean="0">
                        <a:ln>
                          <a:noFill/>
                        </a:ln>
                        <a:solidFill>
                          <a:srgbClr val="1F497D"/>
                        </a:solidFill>
                        <a:effectLst/>
                        <a:latin typeface="Calibri" panose="020F050202020403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1F497D">
                        <a:alpha val="80000"/>
                      </a:srgbClr>
                    </a:solidFill>
                  </a:tcPr>
                </a:tc>
                <a:tc>
                  <a:txBody>
                    <a:bodyPr/>
                    <a:lstStyle>
                      <a:lvl1pPr>
                        <a:spcBef>
                          <a:spcPct val="20000"/>
                        </a:spcBef>
                        <a:buFont typeface="Arial" panose="020B0604020202020204" pitchFamily="34" charset="0"/>
                        <a:defRPr sz="2400">
                          <a:solidFill>
                            <a:schemeClr val="tx1"/>
                          </a:solidFill>
                          <a:latin typeface="Arial" panose="020B0604020202020204" pitchFamily="34" charset="0"/>
                          <a:ea typeface="MS PGothic" panose="020B0600070205080204" pitchFamily="34" charset="-128"/>
                        </a:defRPr>
                      </a:lvl1pPr>
                      <a:lvl2pPr marL="37931725" indent="-37474525">
                        <a:spcBef>
                          <a:spcPct val="20000"/>
                        </a:spcBef>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2pPr>
                      <a:lvl3pPr>
                        <a:spcBef>
                          <a:spcPct val="20000"/>
                        </a:spcBef>
                        <a:defRPr>
                          <a:solidFill>
                            <a:schemeClr val="tx1"/>
                          </a:solidFill>
                          <a:latin typeface="Arial" panose="020B0604020202020204" pitchFamily="34" charset="0"/>
                          <a:ea typeface="MS PGothic" panose="020B0600070205080204" pitchFamily="34" charset="-128"/>
                        </a:defRPr>
                      </a:lvl3pPr>
                      <a:lvl4pPr>
                        <a:spcBef>
                          <a:spcPct val="20000"/>
                        </a:spcBef>
                        <a:defRPr sz="1600">
                          <a:solidFill>
                            <a:schemeClr val="tx1"/>
                          </a:solidFill>
                          <a:latin typeface="Arial" panose="020B0604020202020204" pitchFamily="34" charset="0"/>
                          <a:ea typeface="MS PGothic" panose="020B0600070205080204" pitchFamily="34" charset="-128"/>
                        </a:defRPr>
                      </a:lvl4pPr>
                      <a:lvl5pPr>
                        <a:spcBef>
                          <a:spcPct val="20000"/>
                        </a:spcBef>
                        <a:defRPr sz="1600">
                          <a:solidFill>
                            <a:schemeClr val="tx1"/>
                          </a:solidFill>
                          <a:latin typeface="Arial" panose="020B0604020202020204" pitchFamily="34" charset="0"/>
                          <a:ea typeface="MS PGothic" panose="020B0600070205080204" pitchFamily="34" charset="-128"/>
                        </a:defRPr>
                      </a:lvl5pPr>
                      <a:lvl6pPr marL="4572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6pPr>
                      <a:lvl7pPr marL="9144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7pPr>
                      <a:lvl8pPr marL="13716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8pPr>
                      <a:lvl9pPr marL="18288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800" b="1" i="0" u="none" strike="noStrike" cap="none" normalizeH="0" baseline="0" dirty="0" smtClean="0">
                        <a:ln>
                          <a:noFill/>
                        </a:ln>
                        <a:solidFill>
                          <a:srgbClr val="FFFFFF"/>
                        </a:solidFill>
                        <a:effectLst/>
                        <a:latin typeface="Calibri" panose="020F050202020403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1F497D">
                        <a:alpha val="80000"/>
                      </a:srgbClr>
                    </a:solidFill>
                  </a:tcPr>
                </a:tc>
              </a:tr>
              <a:tr h="2108200">
                <a:tc>
                  <a:txBody>
                    <a:bodyPr/>
                    <a:lstStyle>
                      <a:lvl1pPr>
                        <a:spcBef>
                          <a:spcPct val="20000"/>
                        </a:spcBef>
                        <a:buFont typeface="Arial" panose="020B0604020202020204" pitchFamily="34" charset="0"/>
                        <a:defRPr sz="2400">
                          <a:solidFill>
                            <a:schemeClr val="tx1"/>
                          </a:solidFill>
                          <a:latin typeface="Arial" panose="020B0604020202020204" pitchFamily="34" charset="0"/>
                          <a:ea typeface="MS PGothic" panose="020B0600070205080204" pitchFamily="34" charset="-128"/>
                        </a:defRPr>
                      </a:lvl1pPr>
                      <a:lvl2pPr marL="37931725" indent="-37474525">
                        <a:spcBef>
                          <a:spcPct val="20000"/>
                        </a:spcBef>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2pPr>
                      <a:lvl3pPr>
                        <a:spcBef>
                          <a:spcPct val="20000"/>
                        </a:spcBef>
                        <a:defRPr>
                          <a:solidFill>
                            <a:schemeClr val="tx1"/>
                          </a:solidFill>
                          <a:latin typeface="Arial" panose="020B0604020202020204" pitchFamily="34" charset="0"/>
                          <a:ea typeface="MS PGothic" panose="020B0600070205080204" pitchFamily="34" charset="-128"/>
                        </a:defRPr>
                      </a:lvl3pPr>
                      <a:lvl4pPr>
                        <a:spcBef>
                          <a:spcPct val="20000"/>
                        </a:spcBef>
                        <a:defRPr sz="1600">
                          <a:solidFill>
                            <a:schemeClr val="tx1"/>
                          </a:solidFill>
                          <a:latin typeface="Arial" panose="020B0604020202020204" pitchFamily="34" charset="0"/>
                          <a:ea typeface="MS PGothic" panose="020B0600070205080204" pitchFamily="34" charset="-128"/>
                        </a:defRPr>
                      </a:lvl4pPr>
                      <a:lvl5pPr>
                        <a:spcBef>
                          <a:spcPct val="20000"/>
                        </a:spcBef>
                        <a:defRPr sz="1600">
                          <a:solidFill>
                            <a:schemeClr val="tx1"/>
                          </a:solidFill>
                          <a:latin typeface="Arial" panose="020B0604020202020204" pitchFamily="34" charset="0"/>
                          <a:ea typeface="MS PGothic" panose="020B0600070205080204" pitchFamily="34" charset="-128"/>
                        </a:defRPr>
                      </a:lvl5pPr>
                      <a:lvl6pPr marL="4572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6pPr>
                      <a:lvl7pPr marL="9144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7pPr>
                      <a:lvl8pPr marL="13716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8pPr>
                      <a:lvl9pPr marL="18288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8CCE4">
                        <a:alpha val="80000"/>
                      </a:srgbClr>
                    </a:solidFill>
                  </a:tcPr>
                </a:tc>
                <a:tc>
                  <a:txBody>
                    <a:bodyPr/>
                    <a:lstStyle>
                      <a:lvl1pPr>
                        <a:spcBef>
                          <a:spcPct val="20000"/>
                        </a:spcBef>
                        <a:buFont typeface="Arial" panose="020B0604020202020204" pitchFamily="34" charset="0"/>
                        <a:defRPr sz="2400">
                          <a:solidFill>
                            <a:schemeClr val="tx1"/>
                          </a:solidFill>
                          <a:latin typeface="Arial" panose="020B0604020202020204" pitchFamily="34" charset="0"/>
                          <a:ea typeface="MS PGothic" panose="020B0600070205080204" pitchFamily="34" charset="-128"/>
                        </a:defRPr>
                      </a:lvl1pPr>
                      <a:lvl2pPr marL="37931725" indent="-37474525">
                        <a:spcBef>
                          <a:spcPct val="20000"/>
                        </a:spcBef>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2pPr>
                      <a:lvl3pPr>
                        <a:spcBef>
                          <a:spcPct val="20000"/>
                        </a:spcBef>
                        <a:defRPr>
                          <a:solidFill>
                            <a:schemeClr val="tx1"/>
                          </a:solidFill>
                          <a:latin typeface="Arial" panose="020B0604020202020204" pitchFamily="34" charset="0"/>
                          <a:ea typeface="MS PGothic" panose="020B0600070205080204" pitchFamily="34" charset="-128"/>
                        </a:defRPr>
                      </a:lvl3pPr>
                      <a:lvl4pPr>
                        <a:spcBef>
                          <a:spcPct val="20000"/>
                        </a:spcBef>
                        <a:defRPr sz="1600">
                          <a:solidFill>
                            <a:schemeClr val="tx1"/>
                          </a:solidFill>
                          <a:latin typeface="Arial" panose="020B0604020202020204" pitchFamily="34" charset="0"/>
                          <a:ea typeface="MS PGothic" panose="020B0600070205080204" pitchFamily="34" charset="-128"/>
                        </a:defRPr>
                      </a:lvl4pPr>
                      <a:lvl5pPr>
                        <a:spcBef>
                          <a:spcPct val="20000"/>
                        </a:spcBef>
                        <a:defRPr sz="1600">
                          <a:solidFill>
                            <a:schemeClr val="tx1"/>
                          </a:solidFill>
                          <a:latin typeface="Arial" panose="020B0604020202020204" pitchFamily="34" charset="0"/>
                          <a:ea typeface="MS PGothic" panose="020B0600070205080204" pitchFamily="34" charset="-128"/>
                        </a:defRPr>
                      </a:lvl5pPr>
                      <a:lvl6pPr marL="4572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6pPr>
                      <a:lvl7pPr marL="9144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7pPr>
                      <a:lvl8pPr marL="13716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8pPr>
                      <a:lvl9pPr marL="18288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8CCE4">
                        <a:alpha val="80000"/>
                      </a:srgbClr>
                    </a:solidFill>
                  </a:tcPr>
                </a:tc>
              </a:tr>
            </a:tbl>
          </a:graphicData>
        </a:graphic>
      </p:graphicFrame>
      <p:grpSp>
        <p:nvGrpSpPr>
          <p:cNvPr id="9233" name="Gruppieren 51"/>
          <p:cNvGrpSpPr>
            <a:grpSpLocks/>
          </p:cNvGrpSpPr>
          <p:nvPr/>
        </p:nvGrpSpPr>
        <p:grpSpPr bwMode="auto">
          <a:xfrm>
            <a:off x="304800" y="928688"/>
            <a:ext cx="8053388" cy="4638675"/>
            <a:chOff x="304770" y="928670"/>
            <a:chExt cx="8053444" cy="4639096"/>
          </a:xfrm>
        </p:grpSpPr>
        <p:sp>
          <p:nvSpPr>
            <p:cNvPr id="9264" name="Textfeld 21"/>
            <p:cNvSpPr txBox="1">
              <a:spLocks noChangeArrowheads="1"/>
            </p:cNvSpPr>
            <p:nvPr/>
          </p:nvSpPr>
          <p:spPr bwMode="auto">
            <a:xfrm>
              <a:off x="3567279" y="928670"/>
              <a:ext cx="27238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b="1">
                  <a:cs typeface="Arial" panose="020B0604020202020204" pitchFamily="34" charset="0"/>
                </a:rPr>
                <a:t>Bedeutung der Rendite</a:t>
              </a:r>
            </a:p>
          </p:txBody>
        </p:sp>
        <p:sp>
          <p:nvSpPr>
            <p:cNvPr id="9265" name="Textfeld 23"/>
            <p:cNvSpPr txBox="1">
              <a:spLocks noChangeArrowheads="1"/>
            </p:cNvSpPr>
            <p:nvPr/>
          </p:nvSpPr>
          <p:spPr bwMode="auto">
            <a:xfrm>
              <a:off x="1428728" y="1130842"/>
              <a:ext cx="77104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de-DE" altLang="de-DE" sz="1600">
                  <a:solidFill>
                    <a:srgbClr val="1F497D"/>
                  </a:solidFill>
                  <a:cs typeface="Arial" panose="020B0604020202020204" pitchFamily="34" charset="0"/>
                </a:rPr>
                <a:t>gering</a:t>
              </a:r>
            </a:p>
          </p:txBody>
        </p:sp>
        <p:sp>
          <p:nvSpPr>
            <p:cNvPr id="9266" name="Textfeld 24"/>
            <p:cNvSpPr txBox="1">
              <a:spLocks noChangeArrowheads="1"/>
            </p:cNvSpPr>
            <p:nvPr/>
          </p:nvSpPr>
          <p:spPr bwMode="auto">
            <a:xfrm>
              <a:off x="7710280" y="1130842"/>
              <a:ext cx="64793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de-DE" altLang="de-DE" sz="1600">
                  <a:solidFill>
                    <a:srgbClr val="1F497D"/>
                  </a:solidFill>
                  <a:cs typeface="Arial" panose="020B0604020202020204" pitchFamily="34" charset="0"/>
                </a:rPr>
                <a:t>hoch</a:t>
              </a:r>
            </a:p>
          </p:txBody>
        </p:sp>
        <p:sp>
          <p:nvSpPr>
            <p:cNvPr id="9267" name="Textfeld 25"/>
            <p:cNvSpPr txBox="1">
              <a:spLocks noChangeArrowheads="1"/>
            </p:cNvSpPr>
            <p:nvPr/>
          </p:nvSpPr>
          <p:spPr bwMode="auto">
            <a:xfrm>
              <a:off x="304770" y="1571610"/>
              <a:ext cx="7143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r" eaLnBrk="1" hangingPunct="1"/>
              <a:r>
                <a:rPr lang="de-DE" altLang="de-DE" sz="1600">
                  <a:solidFill>
                    <a:srgbClr val="1F497D"/>
                  </a:solidFill>
                  <a:cs typeface="Arial" panose="020B0604020202020204" pitchFamily="34" charset="0"/>
                </a:rPr>
                <a:t>hoch</a:t>
              </a:r>
            </a:p>
          </p:txBody>
        </p:sp>
        <p:sp>
          <p:nvSpPr>
            <p:cNvPr id="9268" name="Textfeld 26"/>
            <p:cNvSpPr txBox="1">
              <a:spLocks noChangeArrowheads="1"/>
            </p:cNvSpPr>
            <p:nvPr/>
          </p:nvSpPr>
          <p:spPr bwMode="auto">
            <a:xfrm>
              <a:off x="304770" y="5229212"/>
              <a:ext cx="85725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r" eaLnBrk="1" hangingPunct="1"/>
              <a:r>
                <a:rPr lang="de-DE" altLang="de-DE" sz="1600">
                  <a:solidFill>
                    <a:srgbClr val="1F497D"/>
                  </a:solidFill>
                  <a:cs typeface="Arial" panose="020B0604020202020204" pitchFamily="34" charset="0"/>
                </a:rPr>
                <a:t>gering</a:t>
              </a:r>
            </a:p>
          </p:txBody>
        </p:sp>
        <p:sp>
          <p:nvSpPr>
            <p:cNvPr id="29" name="Textfeld 28"/>
            <p:cNvSpPr txBox="1"/>
            <p:nvPr/>
          </p:nvSpPr>
          <p:spPr>
            <a:xfrm>
              <a:off x="364064" y="2123068"/>
              <a:ext cx="738669" cy="2893239"/>
            </a:xfrm>
            <a:prstGeom prst="rect">
              <a:avLst/>
            </a:prstGeom>
            <a:noFill/>
          </p:spPr>
          <p:txBody>
            <a:bodyPr vert="vert270">
              <a:spAutoFit/>
            </a:bodyPr>
            <a:lstStyle/>
            <a:p>
              <a:pPr algn="ctr" eaLnBrk="1" fontAlgn="auto" hangingPunct="1">
                <a:spcBef>
                  <a:spcPts val="0"/>
                </a:spcBef>
                <a:spcAft>
                  <a:spcPts val="0"/>
                </a:spcAft>
                <a:defRPr/>
              </a:pPr>
              <a:r>
                <a:rPr lang="de-DE" b="1" dirty="0">
                  <a:ea typeface="+mn-ea"/>
                  <a:cs typeface="Arial" pitchFamily="34" charset="0"/>
                </a:rPr>
                <a:t>Bedeutung ethisch- nachhaltiger Kriterien</a:t>
              </a:r>
            </a:p>
          </p:txBody>
        </p:sp>
      </p:grpSp>
      <p:sp>
        <p:nvSpPr>
          <p:cNvPr id="9234" name="Textfeld 29"/>
          <p:cNvSpPr txBox="1">
            <a:spLocks noChangeArrowheads="1"/>
          </p:cNvSpPr>
          <p:nvPr/>
        </p:nvSpPr>
        <p:spPr bwMode="auto">
          <a:xfrm>
            <a:off x="1357313" y="6072188"/>
            <a:ext cx="72151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dirty="0">
                <a:solidFill>
                  <a:srgbClr val="1F497D"/>
                </a:solidFill>
                <a:cs typeface="Arial" panose="020B0604020202020204" pitchFamily="34" charset="0"/>
              </a:rPr>
              <a:t>Jeder Schüler entscheidet selbst, wie er Rendite- oder ethisch-nachhaltige Ziele in seine Anlage-entscheidung einfließen lässt und setzt seinen Punkt an die entsprechende Stelle In der 4-Felder-Matrix.</a:t>
            </a:r>
          </a:p>
        </p:txBody>
      </p:sp>
      <p:sp>
        <p:nvSpPr>
          <p:cNvPr id="9235" name="Oval 95"/>
          <p:cNvSpPr>
            <a:spLocks noChangeArrowheads="1"/>
          </p:cNvSpPr>
          <p:nvPr/>
        </p:nvSpPr>
        <p:spPr bwMode="auto">
          <a:xfrm>
            <a:off x="1343025" y="5772150"/>
            <a:ext cx="228600" cy="228600"/>
          </a:xfrm>
          <a:prstGeom prst="ellipse">
            <a:avLst/>
          </a:prstGeom>
          <a:solidFill>
            <a:srgbClr val="000000"/>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rgbClr val="FFFF66"/>
                </a:solidFill>
                <a:latin typeface="Calibri" panose="020F0502020204030204" pitchFamily="34" charset="0"/>
              </a:rPr>
              <a:t>1</a:t>
            </a:r>
          </a:p>
        </p:txBody>
      </p:sp>
      <p:sp>
        <p:nvSpPr>
          <p:cNvPr id="9236" name="Oval 96"/>
          <p:cNvSpPr>
            <a:spLocks noChangeArrowheads="1"/>
          </p:cNvSpPr>
          <p:nvPr/>
        </p:nvSpPr>
        <p:spPr bwMode="auto">
          <a:xfrm>
            <a:off x="1590675" y="5772150"/>
            <a:ext cx="228600" cy="228600"/>
          </a:xfrm>
          <a:prstGeom prst="ellipse">
            <a:avLst/>
          </a:prstGeom>
          <a:solidFill>
            <a:srgbClr val="800000"/>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rgbClr val="FFFF66"/>
                </a:solidFill>
                <a:latin typeface="Calibri" panose="020F0502020204030204" pitchFamily="34" charset="0"/>
              </a:rPr>
              <a:t>2</a:t>
            </a:r>
          </a:p>
        </p:txBody>
      </p:sp>
      <p:sp>
        <p:nvSpPr>
          <p:cNvPr id="9237" name="Oval 97"/>
          <p:cNvSpPr>
            <a:spLocks noChangeArrowheads="1"/>
          </p:cNvSpPr>
          <p:nvPr/>
        </p:nvSpPr>
        <p:spPr bwMode="auto">
          <a:xfrm>
            <a:off x="1838325" y="5772150"/>
            <a:ext cx="228600" cy="228600"/>
          </a:xfrm>
          <a:prstGeom prst="ellipse">
            <a:avLst/>
          </a:prstGeom>
          <a:solidFill>
            <a:srgbClr val="FF0000"/>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rgbClr val="FFFF66"/>
                </a:solidFill>
                <a:latin typeface="Calibri" panose="020F0502020204030204" pitchFamily="34" charset="0"/>
              </a:rPr>
              <a:t>3</a:t>
            </a:r>
          </a:p>
        </p:txBody>
      </p:sp>
      <p:sp>
        <p:nvSpPr>
          <p:cNvPr id="9238" name="Oval 98"/>
          <p:cNvSpPr>
            <a:spLocks noChangeArrowheads="1"/>
          </p:cNvSpPr>
          <p:nvPr/>
        </p:nvSpPr>
        <p:spPr bwMode="auto">
          <a:xfrm>
            <a:off x="2087563" y="5772150"/>
            <a:ext cx="228600" cy="228600"/>
          </a:xfrm>
          <a:prstGeom prst="ellipse">
            <a:avLst/>
          </a:prstGeom>
          <a:solidFill>
            <a:srgbClr val="FF00FF"/>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rgbClr val="FFFF66"/>
                </a:solidFill>
                <a:latin typeface="Calibri" panose="020F0502020204030204" pitchFamily="34" charset="0"/>
              </a:rPr>
              <a:t>4</a:t>
            </a:r>
          </a:p>
        </p:txBody>
      </p:sp>
      <p:sp>
        <p:nvSpPr>
          <p:cNvPr id="9239" name="Oval 99"/>
          <p:cNvSpPr>
            <a:spLocks noChangeArrowheads="1"/>
          </p:cNvSpPr>
          <p:nvPr/>
        </p:nvSpPr>
        <p:spPr bwMode="auto">
          <a:xfrm>
            <a:off x="2335213" y="5772150"/>
            <a:ext cx="228600" cy="228600"/>
          </a:xfrm>
          <a:prstGeom prst="ellipse">
            <a:avLst/>
          </a:prstGeom>
          <a:solidFill>
            <a:srgbClr val="FF99CC"/>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chemeClr val="accent2"/>
                </a:solidFill>
                <a:latin typeface="Calibri" panose="020F0502020204030204" pitchFamily="34" charset="0"/>
              </a:rPr>
              <a:t>5</a:t>
            </a:r>
          </a:p>
        </p:txBody>
      </p:sp>
      <p:sp>
        <p:nvSpPr>
          <p:cNvPr id="9240" name="Oval 100"/>
          <p:cNvSpPr>
            <a:spLocks noChangeArrowheads="1"/>
          </p:cNvSpPr>
          <p:nvPr/>
        </p:nvSpPr>
        <p:spPr bwMode="auto">
          <a:xfrm>
            <a:off x="2582863" y="5772150"/>
            <a:ext cx="228600" cy="228600"/>
          </a:xfrm>
          <a:prstGeom prst="ellipse">
            <a:avLst/>
          </a:prstGeom>
          <a:solidFill>
            <a:srgbClr val="FFCC99"/>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chemeClr val="accent2"/>
                </a:solidFill>
                <a:latin typeface="Calibri" panose="020F0502020204030204" pitchFamily="34" charset="0"/>
              </a:rPr>
              <a:t>6</a:t>
            </a:r>
          </a:p>
        </p:txBody>
      </p:sp>
      <p:sp>
        <p:nvSpPr>
          <p:cNvPr id="9241" name="Oval 101"/>
          <p:cNvSpPr>
            <a:spLocks noChangeArrowheads="1"/>
          </p:cNvSpPr>
          <p:nvPr/>
        </p:nvSpPr>
        <p:spPr bwMode="auto">
          <a:xfrm>
            <a:off x="2830513" y="5772150"/>
            <a:ext cx="228600" cy="228600"/>
          </a:xfrm>
          <a:prstGeom prst="ellipse">
            <a:avLst/>
          </a:prstGeom>
          <a:solidFill>
            <a:srgbClr val="FFCC00"/>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chemeClr val="accent2"/>
                </a:solidFill>
                <a:latin typeface="Calibri" panose="020F0502020204030204" pitchFamily="34" charset="0"/>
              </a:rPr>
              <a:t>7</a:t>
            </a:r>
          </a:p>
        </p:txBody>
      </p:sp>
      <p:sp>
        <p:nvSpPr>
          <p:cNvPr id="9242" name="Oval 102"/>
          <p:cNvSpPr>
            <a:spLocks noChangeArrowheads="1"/>
          </p:cNvSpPr>
          <p:nvPr/>
        </p:nvSpPr>
        <p:spPr bwMode="auto">
          <a:xfrm>
            <a:off x="3078163" y="5772150"/>
            <a:ext cx="228600" cy="228600"/>
          </a:xfrm>
          <a:prstGeom prst="ellipse">
            <a:avLst/>
          </a:prstGeom>
          <a:solidFill>
            <a:srgbClr val="FF9900"/>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rgbClr val="FFFF66"/>
                </a:solidFill>
                <a:latin typeface="Calibri" panose="020F0502020204030204" pitchFamily="34" charset="0"/>
              </a:rPr>
              <a:t>8</a:t>
            </a:r>
          </a:p>
        </p:txBody>
      </p:sp>
      <p:sp>
        <p:nvSpPr>
          <p:cNvPr id="9243" name="Oval 103"/>
          <p:cNvSpPr>
            <a:spLocks noChangeArrowheads="1"/>
          </p:cNvSpPr>
          <p:nvPr/>
        </p:nvSpPr>
        <p:spPr bwMode="auto">
          <a:xfrm>
            <a:off x="3327400" y="5772150"/>
            <a:ext cx="228600" cy="228600"/>
          </a:xfrm>
          <a:prstGeom prst="ellipse">
            <a:avLst/>
          </a:prstGeom>
          <a:solidFill>
            <a:srgbClr val="993300"/>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rgbClr val="FFFF66"/>
                </a:solidFill>
                <a:latin typeface="Calibri" panose="020F0502020204030204" pitchFamily="34" charset="0"/>
              </a:rPr>
              <a:t>9</a:t>
            </a:r>
          </a:p>
        </p:txBody>
      </p:sp>
      <p:sp>
        <p:nvSpPr>
          <p:cNvPr id="9244" name="Oval 104"/>
          <p:cNvSpPr>
            <a:spLocks noChangeArrowheads="1"/>
          </p:cNvSpPr>
          <p:nvPr/>
        </p:nvSpPr>
        <p:spPr bwMode="auto">
          <a:xfrm>
            <a:off x="3575050" y="5772150"/>
            <a:ext cx="228600" cy="228600"/>
          </a:xfrm>
          <a:prstGeom prst="ellipse">
            <a:avLst/>
          </a:prstGeom>
          <a:solidFill>
            <a:srgbClr val="333300"/>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rgbClr val="FFFF66"/>
                </a:solidFill>
                <a:latin typeface="Calibri" panose="020F0502020204030204" pitchFamily="34" charset="0"/>
              </a:rPr>
              <a:t>10</a:t>
            </a:r>
          </a:p>
        </p:txBody>
      </p:sp>
      <p:sp>
        <p:nvSpPr>
          <p:cNvPr id="9245" name="Oval 105"/>
          <p:cNvSpPr>
            <a:spLocks noChangeArrowheads="1"/>
          </p:cNvSpPr>
          <p:nvPr/>
        </p:nvSpPr>
        <p:spPr bwMode="auto">
          <a:xfrm>
            <a:off x="3822700" y="5772150"/>
            <a:ext cx="228600" cy="228600"/>
          </a:xfrm>
          <a:prstGeom prst="ellipse">
            <a:avLst/>
          </a:prstGeom>
          <a:solidFill>
            <a:srgbClr val="808000"/>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chemeClr val="accent2"/>
                </a:solidFill>
                <a:latin typeface="Calibri" panose="020F0502020204030204" pitchFamily="34" charset="0"/>
              </a:rPr>
              <a:t>11</a:t>
            </a:r>
          </a:p>
        </p:txBody>
      </p:sp>
      <p:sp>
        <p:nvSpPr>
          <p:cNvPr id="9246" name="Oval 106"/>
          <p:cNvSpPr>
            <a:spLocks noChangeArrowheads="1"/>
          </p:cNvSpPr>
          <p:nvPr/>
        </p:nvSpPr>
        <p:spPr bwMode="auto">
          <a:xfrm>
            <a:off x="4070350" y="5772150"/>
            <a:ext cx="228600" cy="228600"/>
          </a:xfrm>
          <a:prstGeom prst="ellipse">
            <a:avLst/>
          </a:prstGeom>
          <a:solidFill>
            <a:srgbClr val="99CC00"/>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chemeClr val="accent2"/>
                </a:solidFill>
                <a:latin typeface="Calibri" panose="020F0502020204030204" pitchFamily="34" charset="0"/>
              </a:rPr>
              <a:t>12</a:t>
            </a:r>
          </a:p>
        </p:txBody>
      </p:sp>
      <p:sp>
        <p:nvSpPr>
          <p:cNvPr id="9247" name="Oval 107"/>
          <p:cNvSpPr>
            <a:spLocks noChangeArrowheads="1"/>
          </p:cNvSpPr>
          <p:nvPr/>
        </p:nvSpPr>
        <p:spPr bwMode="auto">
          <a:xfrm>
            <a:off x="4319588" y="5772150"/>
            <a:ext cx="228600" cy="228600"/>
          </a:xfrm>
          <a:prstGeom prst="ellipse">
            <a:avLst/>
          </a:prstGeom>
          <a:solidFill>
            <a:srgbClr val="FFFF00"/>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chemeClr val="accent2"/>
                </a:solidFill>
                <a:latin typeface="Calibri" panose="020F0502020204030204" pitchFamily="34" charset="0"/>
              </a:rPr>
              <a:t>13</a:t>
            </a:r>
          </a:p>
        </p:txBody>
      </p:sp>
      <p:sp>
        <p:nvSpPr>
          <p:cNvPr id="9248" name="Oval 108"/>
          <p:cNvSpPr>
            <a:spLocks noChangeArrowheads="1"/>
          </p:cNvSpPr>
          <p:nvPr/>
        </p:nvSpPr>
        <p:spPr bwMode="auto">
          <a:xfrm>
            <a:off x="4567238" y="5772150"/>
            <a:ext cx="228600" cy="228600"/>
          </a:xfrm>
          <a:prstGeom prst="ellipse">
            <a:avLst/>
          </a:prstGeom>
          <a:solidFill>
            <a:srgbClr val="FFFF99"/>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chemeClr val="accent2"/>
                </a:solidFill>
                <a:latin typeface="Calibri" panose="020F0502020204030204" pitchFamily="34" charset="0"/>
              </a:rPr>
              <a:t>14</a:t>
            </a:r>
          </a:p>
        </p:txBody>
      </p:sp>
      <p:sp>
        <p:nvSpPr>
          <p:cNvPr id="9249" name="Oval 109"/>
          <p:cNvSpPr>
            <a:spLocks noChangeArrowheads="1"/>
          </p:cNvSpPr>
          <p:nvPr/>
        </p:nvSpPr>
        <p:spPr bwMode="auto">
          <a:xfrm>
            <a:off x="4814888" y="5772150"/>
            <a:ext cx="228600" cy="228600"/>
          </a:xfrm>
          <a:prstGeom prst="ellipse">
            <a:avLst/>
          </a:prstGeom>
          <a:solidFill>
            <a:srgbClr val="CCFFCC"/>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chemeClr val="accent2"/>
                </a:solidFill>
                <a:latin typeface="Calibri" panose="020F0502020204030204" pitchFamily="34" charset="0"/>
              </a:rPr>
              <a:t>15</a:t>
            </a:r>
          </a:p>
        </p:txBody>
      </p:sp>
      <p:sp>
        <p:nvSpPr>
          <p:cNvPr id="9250" name="Oval 110"/>
          <p:cNvSpPr>
            <a:spLocks noChangeArrowheads="1"/>
          </p:cNvSpPr>
          <p:nvPr/>
        </p:nvSpPr>
        <p:spPr bwMode="auto">
          <a:xfrm>
            <a:off x="5062538" y="5772150"/>
            <a:ext cx="228600" cy="228600"/>
          </a:xfrm>
          <a:prstGeom prst="ellipse">
            <a:avLst/>
          </a:prstGeom>
          <a:solidFill>
            <a:srgbClr val="00FF00"/>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chemeClr val="accent2"/>
                </a:solidFill>
                <a:latin typeface="Calibri" panose="020F0502020204030204" pitchFamily="34" charset="0"/>
              </a:rPr>
              <a:t>16</a:t>
            </a:r>
          </a:p>
        </p:txBody>
      </p:sp>
      <p:sp>
        <p:nvSpPr>
          <p:cNvPr id="9251" name="Oval 111"/>
          <p:cNvSpPr>
            <a:spLocks noChangeArrowheads="1"/>
          </p:cNvSpPr>
          <p:nvPr/>
        </p:nvSpPr>
        <p:spPr bwMode="auto">
          <a:xfrm>
            <a:off x="5310188" y="5772150"/>
            <a:ext cx="228600" cy="228600"/>
          </a:xfrm>
          <a:prstGeom prst="ellipse">
            <a:avLst/>
          </a:prstGeom>
          <a:solidFill>
            <a:srgbClr val="339966"/>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chemeClr val="accent2"/>
                </a:solidFill>
                <a:latin typeface="Calibri" panose="020F0502020204030204" pitchFamily="34" charset="0"/>
              </a:rPr>
              <a:t>17</a:t>
            </a:r>
          </a:p>
        </p:txBody>
      </p:sp>
      <p:sp>
        <p:nvSpPr>
          <p:cNvPr id="9252" name="Oval 112"/>
          <p:cNvSpPr>
            <a:spLocks noChangeArrowheads="1"/>
          </p:cNvSpPr>
          <p:nvPr/>
        </p:nvSpPr>
        <p:spPr bwMode="auto">
          <a:xfrm>
            <a:off x="5559425" y="5772150"/>
            <a:ext cx="228600" cy="228600"/>
          </a:xfrm>
          <a:prstGeom prst="ellipse">
            <a:avLst/>
          </a:prstGeom>
          <a:solidFill>
            <a:srgbClr val="008000"/>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rgbClr val="FFFF66"/>
                </a:solidFill>
                <a:latin typeface="Calibri" panose="020F0502020204030204" pitchFamily="34" charset="0"/>
              </a:rPr>
              <a:t>18</a:t>
            </a:r>
          </a:p>
        </p:txBody>
      </p:sp>
      <p:sp>
        <p:nvSpPr>
          <p:cNvPr id="9253" name="Oval 113"/>
          <p:cNvSpPr>
            <a:spLocks noChangeArrowheads="1"/>
          </p:cNvSpPr>
          <p:nvPr/>
        </p:nvSpPr>
        <p:spPr bwMode="auto">
          <a:xfrm>
            <a:off x="5807075" y="5772150"/>
            <a:ext cx="228600" cy="228600"/>
          </a:xfrm>
          <a:prstGeom prst="ellipse">
            <a:avLst/>
          </a:prstGeom>
          <a:solidFill>
            <a:srgbClr val="003300"/>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rgbClr val="FFFF66"/>
                </a:solidFill>
                <a:latin typeface="Calibri" panose="020F0502020204030204" pitchFamily="34" charset="0"/>
              </a:rPr>
              <a:t>19</a:t>
            </a:r>
          </a:p>
        </p:txBody>
      </p:sp>
      <p:sp>
        <p:nvSpPr>
          <p:cNvPr id="9254" name="Oval 114"/>
          <p:cNvSpPr>
            <a:spLocks noChangeArrowheads="1"/>
          </p:cNvSpPr>
          <p:nvPr/>
        </p:nvSpPr>
        <p:spPr bwMode="auto">
          <a:xfrm>
            <a:off x="6054725" y="5772150"/>
            <a:ext cx="228600" cy="228600"/>
          </a:xfrm>
          <a:prstGeom prst="ellipse">
            <a:avLst/>
          </a:prstGeom>
          <a:solidFill>
            <a:srgbClr val="003366"/>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rgbClr val="FFFF66"/>
                </a:solidFill>
                <a:latin typeface="Calibri" panose="020F0502020204030204" pitchFamily="34" charset="0"/>
              </a:rPr>
              <a:t>20</a:t>
            </a:r>
          </a:p>
        </p:txBody>
      </p:sp>
      <p:sp>
        <p:nvSpPr>
          <p:cNvPr id="9255" name="Oval 115"/>
          <p:cNvSpPr>
            <a:spLocks noChangeArrowheads="1"/>
          </p:cNvSpPr>
          <p:nvPr/>
        </p:nvSpPr>
        <p:spPr bwMode="auto">
          <a:xfrm>
            <a:off x="6302375" y="5772150"/>
            <a:ext cx="228600" cy="228600"/>
          </a:xfrm>
          <a:prstGeom prst="ellipse">
            <a:avLst/>
          </a:prstGeom>
          <a:solidFill>
            <a:srgbClr val="008080"/>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rgbClr val="FFFF66"/>
                </a:solidFill>
                <a:latin typeface="Calibri" panose="020F0502020204030204" pitchFamily="34" charset="0"/>
              </a:rPr>
              <a:t>21</a:t>
            </a:r>
          </a:p>
        </p:txBody>
      </p:sp>
      <p:sp>
        <p:nvSpPr>
          <p:cNvPr id="9256" name="Oval 116"/>
          <p:cNvSpPr>
            <a:spLocks noChangeArrowheads="1"/>
          </p:cNvSpPr>
          <p:nvPr/>
        </p:nvSpPr>
        <p:spPr bwMode="auto">
          <a:xfrm>
            <a:off x="6551613" y="5772150"/>
            <a:ext cx="228600" cy="228600"/>
          </a:xfrm>
          <a:prstGeom prst="ellipse">
            <a:avLst/>
          </a:prstGeom>
          <a:solidFill>
            <a:srgbClr val="33CCCC"/>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chemeClr val="accent2"/>
                </a:solidFill>
                <a:latin typeface="Calibri" panose="020F0502020204030204" pitchFamily="34" charset="0"/>
              </a:rPr>
              <a:t>23</a:t>
            </a:r>
          </a:p>
        </p:txBody>
      </p:sp>
      <p:sp>
        <p:nvSpPr>
          <p:cNvPr id="9257" name="Oval 117"/>
          <p:cNvSpPr>
            <a:spLocks noChangeArrowheads="1"/>
          </p:cNvSpPr>
          <p:nvPr/>
        </p:nvSpPr>
        <p:spPr bwMode="auto">
          <a:xfrm>
            <a:off x="6799263" y="5772150"/>
            <a:ext cx="228600" cy="228600"/>
          </a:xfrm>
          <a:prstGeom prst="ellipse">
            <a:avLst/>
          </a:prstGeom>
          <a:solidFill>
            <a:srgbClr val="00FFFF"/>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chemeClr val="accent2"/>
                </a:solidFill>
                <a:latin typeface="Calibri" panose="020F0502020204030204" pitchFamily="34" charset="0"/>
              </a:rPr>
              <a:t>24</a:t>
            </a:r>
          </a:p>
        </p:txBody>
      </p:sp>
      <p:sp>
        <p:nvSpPr>
          <p:cNvPr id="9258" name="Oval 118"/>
          <p:cNvSpPr>
            <a:spLocks noChangeArrowheads="1"/>
          </p:cNvSpPr>
          <p:nvPr/>
        </p:nvSpPr>
        <p:spPr bwMode="auto">
          <a:xfrm>
            <a:off x="7046913" y="5772150"/>
            <a:ext cx="228600" cy="228600"/>
          </a:xfrm>
          <a:prstGeom prst="ellipse">
            <a:avLst/>
          </a:prstGeom>
          <a:solidFill>
            <a:srgbClr val="CCFFFF"/>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chemeClr val="accent2"/>
                </a:solidFill>
                <a:latin typeface="Calibri" panose="020F0502020204030204" pitchFamily="34" charset="0"/>
              </a:rPr>
              <a:t>25</a:t>
            </a:r>
          </a:p>
        </p:txBody>
      </p:sp>
      <p:sp>
        <p:nvSpPr>
          <p:cNvPr id="9259" name="Oval 119"/>
          <p:cNvSpPr>
            <a:spLocks noChangeArrowheads="1"/>
          </p:cNvSpPr>
          <p:nvPr/>
        </p:nvSpPr>
        <p:spPr bwMode="auto">
          <a:xfrm>
            <a:off x="7294563" y="5772150"/>
            <a:ext cx="228600" cy="228600"/>
          </a:xfrm>
          <a:prstGeom prst="ellipse">
            <a:avLst/>
          </a:prstGeom>
          <a:solidFill>
            <a:srgbClr val="99CCFF"/>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chemeClr val="accent2"/>
                </a:solidFill>
                <a:latin typeface="Calibri" panose="020F0502020204030204" pitchFamily="34" charset="0"/>
              </a:rPr>
              <a:t>26</a:t>
            </a:r>
          </a:p>
        </p:txBody>
      </p:sp>
      <p:sp>
        <p:nvSpPr>
          <p:cNvPr id="9260" name="Oval 120"/>
          <p:cNvSpPr>
            <a:spLocks noChangeArrowheads="1"/>
          </p:cNvSpPr>
          <p:nvPr/>
        </p:nvSpPr>
        <p:spPr bwMode="auto">
          <a:xfrm>
            <a:off x="7542213" y="5772150"/>
            <a:ext cx="228600" cy="228600"/>
          </a:xfrm>
          <a:prstGeom prst="ellipse">
            <a:avLst/>
          </a:prstGeom>
          <a:solidFill>
            <a:srgbClr val="00CCFF"/>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chemeClr val="accent2"/>
                </a:solidFill>
                <a:latin typeface="Calibri" panose="020F0502020204030204" pitchFamily="34" charset="0"/>
              </a:rPr>
              <a:t>27</a:t>
            </a:r>
          </a:p>
        </p:txBody>
      </p:sp>
      <p:sp>
        <p:nvSpPr>
          <p:cNvPr id="9261" name="Oval 121"/>
          <p:cNvSpPr>
            <a:spLocks noChangeArrowheads="1"/>
          </p:cNvSpPr>
          <p:nvPr/>
        </p:nvSpPr>
        <p:spPr bwMode="auto">
          <a:xfrm>
            <a:off x="7791450" y="5772150"/>
            <a:ext cx="228600" cy="228600"/>
          </a:xfrm>
          <a:prstGeom prst="ellipse">
            <a:avLst/>
          </a:prstGeom>
          <a:solidFill>
            <a:srgbClr val="3366FF"/>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rgbClr val="FFFF66"/>
                </a:solidFill>
                <a:latin typeface="Calibri" panose="020F0502020204030204" pitchFamily="34" charset="0"/>
              </a:rPr>
              <a:t>28</a:t>
            </a:r>
          </a:p>
        </p:txBody>
      </p:sp>
      <p:sp>
        <p:nvSpPr>
          <p:cNvPr id="9262" name="Oval 122"/>
          <p:cNvSpPr>
            <a:spLocks noChangeArrowheads="1"/>
          </p:cNvSpPr>
          <p:nvPr/>
        </p:nvSpPr>
        <p:spPr bwMode="auto">
          <a:xfrm>
            <a:off x="8039100" y="5772150"/>
            <a:ext cx="228600" cy="228600"/>
          </a:xfrm>
          <a:prstGeom prst="ellipse">
            <a:avLst/>
          </a:prstGeom>
          <a:solidFill>
            <a:srgbClr val="0000FF"/>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rgbClr val="FFFF66"/>
                </a:solidFill>
                <a:latin typeface="Calibri" panose="020F0502020204030204" pitchFamily="34" charset="0"/>
              </a:rPr>
              <a:t>29</a:t>
            </a:r>
          </a:p>
        </p:txBody>
      </p:sp>
      <p:sp>
        <p:nvSpPr>
          <p:cNvPr id="9263" name="Oval 123"/>
          <p:cNvSpPr>
            <a:spLocks noChangeArrowheads="1"/>
          </p:cNvSpPr>
          <p:nvPr/>
        </p:nvSpPr>
        <p:spPr bwMode="auto">
          <a:xfrm>
            <a:off x="8286750" y="5772150"/>
            <a:ext cx="228600" cy="228600"/>
          </a:xfrm>
          <a:prstGeom prst="ellipse">
            <a:avLst/>
          </a:prstGeom>
          <a:solidFill>
            <a:srgbClr val="666699"/>
          </a:solidFill>
          <a:ln w="9525">
            <a:solidFill>
              <a:srgbClr val="993300"/>
            </a:solidFill>
            <a:round/>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200">
                <a:solidFill>
                  <a:srgbClr val="FFFF66"/>
                </a:solidFill>
                <a:latin typeface="Calibri" panose="020F0502020204030204" pitchFamily="34" charset="0"/>
              </a:rPr>
              <a:t>30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CAD9EB"/>
            </a:gs>
            <a:gs pos="22000">
              <a:srgbClr val="F2F2F2"/>
            </a:gs>
            <a:gs pos="100000">
              <a:srgbClr val="F2F2F2"/>
            </a:gs>
          </a:gsLst>
          <a:lin ang="5400000" scaled="1"/>
        </a:gradFill>
        <a:effectLst/>
      </p:bgPr>
    </p:bg>
    <p:spTree>
      <p:nvGrpSpPr>
        <p:cNvPr id="1" name=""/>
        <p:cNvGrpSpPr/>
        <p:nvPr/>
      </p:nvGrpSpPr>
      <p:grpSpPr>
        <a:xfrm>
          <a:off x="0" y="0"/>
          <a:ext cx="0" cy="0"/>
          <a:chOff x="0" y="0"/>
          <a:chExt cx="0" cy="0"/>
        </a:xfrm>
      </p:grpSpPr>
      <p:sp>
        <p:nvSpPr>
          <p:cNvPr id="2" name="Rectangle 3"/>
          <p:cNvSpPr>
            <a:spLocks noChangeArrowheads="1"/>
          </p:cNvSpPr>
          <p:nvPr/>
        </p:nvSpPr>
        <p:spPr bwMode="auto">
          <a:xfrm>
            <a:off x="214313" y="142875"/>
            <a:ext cx="8715375" cy="6357938"/>
          </a:xfrm>
          <a:prstGeom prst="rect">
            <a:avLst/>
          </a:prstGeom>
          <a:solidFill>
            <a:schemeClr val="bg1">
              <a:lumMod val="95000"/>
            </a:schemeClr>
          </a:solidFill>
          <a:ln w="9525">
            <a:solidFill>
              <a:srgbClr val="1F497D"/>
            </a:solidFill>
            <a:miter lim="800000"/>
            <a:headEnd/>
            <a:tailEnd/>
          </a:ln>
        </p:spPr>
        <p:txBody>
          <a:bodyPr lIns="450000" rIns="450000"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defRPr/>
            </a:pPr>
            <a:r>
              <a:rPr lang="de-DE" altLang="de-DE" sz="2400" b="1" u="sng" dirty="0" smtClean="0">
                <a:solidFill>
                  <a:srgbClr val="1F497D"/>
                </a:solidFill>
                <a:latin typeface="Bradley Hand ITC" panose="03070402050302030203" pitchFamily="66" charset="0"/>
              </a:rPr>
              <a:t>Mein letzter Wille</a:t>
            </a:r>
          </a:p>
          <a:p>
            <a:pPr algn="ctr" eaLnBrk="1" hangingPunct="1">
              <a:defRPr/>
            </a:pPr>
            <a:endParaRPr lang="de-DE" altLang="de-DE" sz="1600" b="1" dirty="0" smtClean="0">
              <a:solidFill>
                <a:srgbClr val="1F497D"/>
              </a:solidFill>
              <a:latin typeface="Bradley Hand ITC" panose="03070402050302030203" pitchFamily="66" charset="0"/>
            </a:endParaRPr>
          </a:p>
          <a:p>
            <a:pPr eaLnBrk="1" hangingPunct="1">
              <a:defRPr/>
            </a:pPr>
            <a:r>
              <a:rPr lang="de-DE" altLang="de-DE" sz="1600" b="1" dirty="0" smtClean="0">
                <a:solidFill>
                  <a:srgbClr val="1F497D"/>
                </a:solidFill>
                <a:latin typeface="Bradley Hand ITC" panose="03070402050302030203" pitchFamily="66" charset="0"/>
              </a:rPr>
              <a:t>Liebe Roswitha, lieber Klaus, lieber Manfred,</a:t>
            </a:r>
          </a:p>
          <a:p>
            <a:pPr eaLnBrk="1" hangingPunct="1">
              <a:defRPr/>
            </a:pPr>
            <a:endParaRPr lang="de-DE" altLang="de-DE" sz="1600" b="1" dirty="0" smtClean="0">
              <a:solidFill>
                <a:srgbClr val="1F497D"/>
              </a:solidFill>
              <a:latin typeface="Bradley Hand ITC" panose="03070402050302030203" pitchFamily="66" charset="0"/>
            </a:endParaRPr>
          </a:p>
          <a:p>
            <a:pPr eaLnBrk="1" hangingPunct="1">
              <a:defRPr/>
            </a:pPr>
            <a:r>
              <a:rPr lang="de-DE" altLang="de-DE" sz="1600" b="1" dirty="0" smtClean="0">
                <a:solidFill>
                  <a:srgbClr val="1F497D"/>
                </a:solidFill>
                <a:latin typeface="Bradley Hand ITC" panose="03070402050302030203" pitchFamily="66" charset="0"/>
              </a:rPr>
              <a:t>ich habe in meinem Leben viel gearbeitet, so dass ich Euch eine gute Ausbildung finanzieren konnte und trotzdem noch eine kleine Reserve angespart habe. Da Ihr alle beruflich gut dasteht und finanziell bereits gut versorgt seid, möchte ich mit dem Hauptteil meines Vermögens in Höhe </a:t>
            </a:r>
          </a:p>
          <a:p>
            <a:pPr eaLnBrk="1" hangingPunct="1">
              <a:defRPr/>
            </a:pPr>
            <a:r>
              <a:rPr lang="de-DE" altLang="de-DE" sz="1600" b="1" dirty="0" smtClean="0">
                <a:solidFill>
                  <a:srgbClr val="1F497D"/>
                </a:solidFill>
                <a:latin typeface="Bradley Hand ITC" panose="03070402050302030203" pitchFamily="66" charset="0"/>
              </a:rPr>
              <a:t>				von 60.000,- € </a:t>
            </a:r>
          </a:p>
          <a:p>
            <a:pPr eaLnBrk="1" hangingPunct="1">
              <a:defRPr/>
            </a:pPr>
            <a:r>
              <a:rPr lang="de-DE" altLang="de-DE" sz="1600" b="1" dirty="0" smtClean="0">
                <a:solidFill>
                  <a:srgbClr val="1F497D"/>
                </a:solidFill>
                <a:latin typeface="Bradley Hand ITC" panose="03070402050302030203" pitchFamily="66" charset="0"/>
              </a:rPr>
              <a:t>meinen Enkelkindern Lena, Christian und Lisa einen guten Start ermöglichen. Den Rest teilt Ihr gleichmäßig unter Euch Drei auf. </a:t>
            </a:r>
          </a:p>
          <a:p>
            <a:pPr eaLnBrk="1" hangingPunct="1">
              <a:defRPr/>
            </a:pPr>
            <a:endParaRPr lang="de-DE" altLang="de-DE" sz="1600" b="1" dirty="0" smtClean="0">
              <a:solidFill>
                <a:srgbClr val="1F497D"/>
              </a:solidFill>
              <a:latin typeface="Bradley Hand ITC" panose="03070402050302030203" pitchFamily="66" charset="0"/>
            </a:endParaRPr>
          </a:p>
          <a:p>
            <a:pPr eaLnBrk="1" hangingPunct="1">
              <a:defRPr/>
            </a:pPr>
            <a:r>
              <a:rPr lang="de-DE" altLang="de-DE" sz="1600" b="1" dirty="0" smtClean="0">
                <a:solidFill>
                  <a:srgbClr val="1F497D"/>
                </a:solidFill>
                <a:latin typeface="Bradley Hand ITC" panose="03070402050302030203" pitchFamily="66" charset="0"/>
              </a:rPr>
              <a:t>Da die Kinder noch sehr jung sind, bitte ich Euch, gemeinsam das Geld für die nächsten 10 Jahre anzulegen. Erben bringt in vielen Familien Streitigkeiten mit sich. Das soll bei uns anders sein. Ich bin sicher, Ihr findet eine Möglichkeit, das Vermögen zu mehren, gleichzeitig aber auch unsere ethischen Grundwerte zu vertreten. Wir haben uns bei vielen Entscheidungen bemüht, die Umwelt zu achten und soziale Projekte zu unterstützen, man sollte das auch bei der Geldanlage tun. Ich respektiere Eure persönlichen Lebenseinstellungen sehr und bitte Euch, in gegenseitigem Respekt einen Kompromiss zugunsten unserer gemeinsamen Werte zu finden.</a:t>
            </a:r>
          </a:p>
          <a:p>
            <a:pPr eaLnBrk="1" hangingPunct="1">
              <a:defRPr/>
            </a:pPr>
            <a:endParaRPr lang="de-DE" altLang="de-DE" sz="1600" b="1" dirty="0" smtClean="0">
              <a:solidFill>
                <a:srgbClr val="1F497D"/>
              </a:solidFill>
              <a:latin typeface="Bradley Hand ITC" panose="03070402050302030203" pitchFamily="66" charset="0"/>
            </a:endParaRPr>
          </a:p>
          <a:p>
            <a:pPr eaLnBrk="1" hangingPunct="1">
              <a:defRPr/>
            </a:pPr>
            <a:r>
              <a:rPr lang="de-DE" altLang="de-DE" sz="1600" b="1" dirty="0" smtClean="0">
                <a:solidFill>
                  <a:srgbClr val="1F497D"/>
                </a:solidFill>
                <a:latin typeface="Bradley Hand ITC" panose="03070402050302030203" pitchFamily="66" charset="0"/>
              </a:rPr>
              <a:t>Viel Glück im Leben und Erfolg für alle Beteiligten bei der Geldanlage!!  </a:t>
            </a:r>
          </a:p>
          <a:p>
            <a:pPr eaLnBrk="1" hangingPunct="1">
              <a:defRPr/>
            </a:pPr>
            <a:endParaRPr lang="de-DE" altLang="de-DE" sz="1600" b="1" dirty="0" smtClean="0">
              <a:solidFill>
                <a:srgbClr val="1F497D"/>
              </a:solidFill>
              <a:latin typeface="Bradley Hand ITC" panose="03070402050302030203" pitchFamily="66" charset="0"/>
            </a:endParaRPr>
          </a:p>
          <a:p>
            <a:pPr eaLnBrk="1" hangingPunct="1">
              <a:defRPr/>
            </a:pPr>
            <a:r>
              <a:rPr lang="de-DE" altLang="de-DE" sz="1600" b="1" dirty="0" smtClean="0">
                <a:solidFill>
                  <a:srgbClr val="1F497D"/>
                </a:solidFill>
                <a:latin typeface="Bradley Hand ITC" panose="03070402050302030203" pitchFamily="66" charset="0"/>
              </a:rPr>
              <a:t>Schwäbisch Gmünd, den 30. Januar 2010,          Euer Vater</a:t>
            </a:r>
            <a:r>
              <a:rPr lang="de-DE" altLang="de-DE" b="1" dirty="0" smtClean="0">
                <a:solidFill>
                  <a:srgbClr val="1F497D"/>
                </a:solidFill>
                <a:latin typeface="Bradley Hand ITC" panose="03070402050302030203" pitchFamily="66" charset="0"/>
              </a:rPr>
              <a:t>  </a:t>
            </a:r>
            <a:r>
              <a:rPr lang="de-DE" altLang="de-DE" sz="2400" b="1" i="1" dirty="0" smtClean="0">
                <a:solidFill>
                  <a:srgbClr val="1F497D"/>
                </a:solidFill>
                <a:latin typeface="Bradley Hand ITC" panose="03070402050302030203" pitchFamily="66" charset="0"/>
              </a:rPr>
              <a:t>Rudi Reichle</a:t>
            </a:r>
          </a:p>
        </p:txBody>
      </p:sp>
      <p:sp>
        <p:nvSpPr>
          <p:cNvPr id="11267" name="Rectangle 19"/>
          <p:cNvSpPr>
            <a:spLocks noGrp="1" noChangeArrowheads="1"/>
          </p:cNvSpPr>
          <p:nvPr>
            <p:ph type="title" idx="4294967295"/>
          </p:nvPr>
        </p:nvSpPr>
        <p:spPr>
          <a:xfrm>
            <a:off x="3779838" y="6588125"/>
            <a:ext cx="1828800" cy="269875"/>
          </a:xfrm>
        </p:spPr>
        <p:txBody>
          <a:bodyPr/>
          <a:lstStyle/>
          <a:p>
            <a:pPr eaLnBrk="1" hangingPunct="1"/>
            <a:r>
              <a:rPr lang="de-DE" altLang="de-DE" sz="1000" smtClean="0">
                <a:solidFill>
                  <a:srgbClr val="1F497D"/>
                </a:solidFill>
              </a:rPr>
              <a:t>Testament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CAD9EB"/>
            </a:gs>
            <a:gs pos="22000">
              <a:srgbClr val="F2F2F2"/>
            </a:gs>
            <a:gs pos="100000">
              <a:srgbClr val="F2F2F2"/>
            </a:gs>
          </a:gsLst>
          <a:lin ang="5400000" scaled="1"/>
        </a:gradFill>
        <a:effectLst/>
      </p:bgPr>
    </p:bg>
    <p:spTree>
      <p:nvGrpSpPr>
        <p:cNvPr id="1" name=""/>
        <p:cNvGrpSpPr/>
        <p:nvPr/>
      </p:nvGrpSpPr>
      <p:grpSpPr>
        <a:xfrm>
          <a:off x="0" y="0"/>
          <a:ext cx="0" cy="0"/>
          <a:chOff x="0" y="0"/>
          <a:chExt cx="0" cy="0"/>
        </a:xfrm>
      </p:grpSpPr>
      <p:sp>
        <p:nvSpPr>
          <p:cNvPr id="4" name="Rectangle 7"/>
          <p:cNvSpPr>
            <a:spLocks noChangeArrowheads="1"/>
          </p:cNvSpPr>
          <p:nvPr/>
        </p:nvSpPr>
        <p:spPr bwMode="auto">
          <a:xfrm>
            <a:off x="304800" y="36513"/>
            <a:ext cx="8534400" cy="663575"/>
          </a:xfrm>
          <a:prstGeom prst="rect">
            <a:avLst/>
          </a:prstGeom>
          <a:noFill/>
          <a:ln w="9525">
            <a:noFill/>
            <a:miter lim="800000"/>
            <a:headEnd/>
            <a:tailEnd/>
          </a:ln>
          <a:effectLst/>
          <a:scene3d>
            <a:camera prst="orthographicFront"/>
            <a:lightRig rig="threePt" dir="t"/>
          </a:scene3d>
          <a:sp3d>
            <a:bevelT/>
          </a:sp3d>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defRPr/>
            </a:pPr>
            <a:r>
              <a:rPr lang="de-DE" altLang="de-DE" sz="2400" b="1" u="sng" dirty="0">
                <a:solidFill>
                  <a:srgbClr val="376092"/>
                </a:solidFill>
                <a:latin typeface="Arial" panose="020B0604020202020204" pitchFamily="34" charset="0"/>
                <a:cs typeface="Arial" panose="020B0604020202020204" pitchFamily="34" charset="0"/>
              </a:rPr>
              <a:t>Die Erben als klassische Anlegertypen</a:t>
            </a:r>
          </a:p>
        </p:txBody>
      </p:sp>
      <p:sp>
        <p:nvSpPr>
          <p:cNvPr id="5" name="Rectangle 19"/>
          <p:cNvSpPr>
            <a:spLocks noGrp="1" noChangeArrowheads="1"/>
          </p:cNvSpPr>
          <p:nvPr>
            <p:ph type="title" idx="4294967295"/>
          </p:nvPr>
        </p:nvSpPr>
        <p:spPr>
          <a:xfrm>
            <a:off x="3779912" y="6587995"/>
            <a:ext cx="1828800" cy="265611"/>
          </a:xfrm>
        </p:spPr>
        <p:txBody>
          <a:bodyPr/>
          <a:lstStyle/>
          <a:p>
            <a:pPr eaLnBrk="1" hangingPunct="1"/>
            <a:r>
              <a:rPr lang="de-DE" altLang="de-DE" sz="1000" dirty="0" smtClean="0">
                <a:solidFill>
                  <a:srgbClr val="1F497D"/>
                </a:solidFill>
              </a:rPr>
              <a:t>Anlegertypen</a:t>
            </a:r>
          </a:p>
        </p:txBody>
      </p:sp>
      <p:graphicFrame>
        <p:nvGraphicFramePr>
          <p:cNvPr id="6" name="Tabelle 5"/>
          <p:cNvGraphicFramePr>
            <a:graphicFrameLocks noGrp="1"/>
          </p:cNvGraphicFramePr>
          <p:nvPr/>
        </p:nvGraphicFramePr>
        <p:xfrm>
          <a:off x="1143000" y="1470025"/>
          <a:ext cx="7429500" cy="4216400"/>
        </p:xfrm>
        <a:graphic>
          <a:graphicData uri="http://schemas.openxmlformats.org/drawingml/2006/table">
            <a:tbl>
              <a:tblPr/>
              <a:tblGrid>
                <a:gridCol w="3670300"/>
                <a:gridCol w="3759200"/>
              </a:tblGrid>
              <a:tr h="2108200">
                <a:tc>
                  <a:txBody>
                    <a:bodyPr/>
                    <a:lstStyle>
                      <a:lvl1pPr>
                        <a:spcBef>
                          <a:spcPct val="20000"/>
                        </a:spcBef>
                        <a:buFont typeface="Arial" panose="020B0604020202020204" pitchFamily="34" charset="0"/>
                        <a:defRPr sz="2400">
                          <a:solidFill>
                            <a:schemeClr val="tx1"/>
                          </a:solidFill>
                          <a:latin typeface="Arial" panose="020B0604020202020204" pitchFamily="34" charset="0"/>
                          <a:ea typeface="MS PGothic" panose="020B0600070205080204" pitchFamily="34" charset="-128"/>
                        </a:defRPr>
                      </a:lvl1pPr>
                      <a:lvl2pPr marL="37931725" indent="-37474525">
                        <a:spcBef>
                          <a:spcPct val="20000"/>
                        </a:spcBef>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2pPr>
                      <a:lvl3pPr>
                        <a:spcBef>
                          <a:spcPct val="20000"/>
                        </a:spcBef>
                        <a:defRPr>
                          <a:solidFill>
                            <a:schemeClr val="tx1"/>
                          </a:solidFill>
                          <a:latin typeface="Arial" panose="020B0604020202020204" pitchFamily="34" charset="0"/>
                          <a:ea typeface="MS PGothic" panose="020B0600070205080204" pitchFamily="34" charset="-128"/>
                        </a:defRPr>
                      </a:lvl3pPr>
                      <a:lvl4pPr>
                        <a:spcBef>
                          <a:spcPct val="20000"/>
                        </a:spcBef>
                        <a:defRPr sz="1600">
                          <a:solidFill>
                            <a:schemeClr val="tx1"/>
                          </a:solidFill>
                          <a:latin typeface="Arial" panose="020B0604020202020204" pitchFamily="34" charset="0"/>
                          <a:ea typeface="MS PGothic" panose="020B0600070205080204" pitchFamily="34" charset="-128"/>
                        </a:defRPr>
                      </a:lvl4pPr>
                      <a:lvl5pPr>
                        <a:spcBef>
                          <a:spcPct val="20000"/>
                        </a:spcBef>
                        <a:defRPr sz="1600">
                          <a:solidFill>
                            <a:schemeClr val="tx1"/>
                          </a:solidFill>
                          <a:latin typeface="Arial" panose="020B0604020202020204" pitchFamily="34" charset="0"/>
                          <a:ea typeface="MS PGothic" panose="020B0600070205080204" pitchFamily="34" charset="-128"/>
                        </a:defRPr>
                      </a:lvl5pPr>
                      <a:lvl6pPr marL="4572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6pPr>
                      <a:lvl7pPr marL="9144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7pPr>
                      <a:lvl8pPr marL="13716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8pPr>
                      <a:lvl9pPr marL="18288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800" b="1" i="0" u="none" strike="noStrike" cap="none" normalizeH="0" baseline="0" dirty="0" smtClean="0">
                        <a:ln>
                          <a:noFill/>
                        </a:ln>
                        <a:solidFill>
                          <a:srgbClr val="1F497D"/>
                        </a:solidFill>
                        <a:effectLst/>
                        <a:latin typeface="Calibri" panose="020F050202020403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1F497D">
                        <a:alpha val="80000"/>
                      </a:srgbClr>
                    </a:solidFill>
                  </a:tcPr>
                </a:tc>
                <a:tc>
                  <a:txBody>
                    <a:bodyPr/>
                    <a:lstStyle>
                      <a:lvl1pPr>
                        <a:spcBef>
                          <a:spcPct val="20000"/>
                        </a:spcBef>
                        <a:buFont typeface="Arial" panose="020B0604020202020204" pitchFamily="34" charset="0"/>
                        <a:defRPr sz="2400">
                          <a:solidFill>
                            <a:schemeClr val="tx1"/>
                          </a:solidFill>
                          <a:latin typeface="Arial" panose="020B0604020202020204" pitchFamily="34" charset="0"/>
                          <a:ea typeface="MS PGothic" panose="020B0600070205080204" pitchFamily="34" charset="-128"/>
                        </a:defRPr>
                      </a:lvl1pPr>
                      <a:lvl2pPr marL="37931725" indent="-37474525">
                        <a:spcBef>
                          <a:spcPct val="20000"/>
                        </a:spcBef>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2pPr>
                      <a:lvl3pPr>
                        <a:spcBef>
                          <a:spcPct val="20000"/>
                        </a:spcBef>
                        <a:defRPr>
                          <a:solidFill>
                            <a:schemeClr val="tx1"/>
                          </a:solidFill>
                          <a:latin typeface="Arial" panose="020B0604020202020204" pitchFamily="34" charset="0"/>
                          <a:ea typeface="MS PGothic" panose="020B0600070205080204" pitchFamily="34" charset="-128"/>
                        </a:defRPr>
                      </a:lvl3pPr>
                      <a:lvl4pPr>
                        <a:spcBef>
                          <a:spcPct val="20000"/>
                        </a:spcBef>
                        <a:defRPr sz="1600">
                          <a:solidFill>
                            <a:schemeClr val="tx1"/>
                          </a:solidFill>
                          <a:latin typeface="Arial" panose="020B0604020202020204" pitchFamily="34" charset="0"/>
                          <a:ea typeface="MS PGothic" panose="020B0600070205080204" pitchFamily="34" charset="-128"/>
                        </a:defRPr>
                      </a:lvl4pPr>
                      <a:lvl5pPr>
                        <a:spcBef>
                          <a:spcPct val="20000"/>
                        </a:spcBef>
                        <a:defRPr sz="1600">
                          <a:solidFill>
                            <a:schemeClr val="tx1"/>
                          </a:solidFill>
                          <a:latin typeface="Arial" panose="020B0604020202020204" pitchFamily="34" charset="0"/>
                          <a:ea typeface="MS PGothic" panose="020B0600070205080204" pitchFamily="34" charset="-128"/>
                        </a:defRPr>
                      </a:lvl5pPr>
                      <a:lvl6pPr marL="4572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6pPr>
                      <a:lvl7pPr marL="9144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7pPr>
                      <a:lvl8pPr marL="13716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8pPr>
                      <a:lvl9pPr marL="18288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800" b="1" i="0" u="none" strike="noStrike" cap="none" normalizeH="0" baseline="0" dirty="0" smtClean="0">
                        <a:ln>
                          <a:noFill/>
                        </a:ln>
                        <a:solidFill>
                          <a:srgbClr val="FFFFFF"/>
                        </a:solidFill>
                        <a:effectLst/>
                        <a:latin typeface="Calibri" panose="020F050202020403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1F497D">
                        <a:alpha val="80000"/>
                      </a:srgbClr>
                    </a:solidFill>
                  </a:tcPr>
                </a:tc>
              </a:tr>
              <a:tr h="2108200">
                <a:tc>
                  <a:txBody>
                    <a:bodyPr/>
                    <a:lstStyle>
                      <a:lvl1pPr>
                        <a:spcBef>
                          <a:spcPct val="20000"/>
                        </a:spcBef>
                        <a:buFont typeface="Arial" panose="020B0604020202020204" pitchFamily="34" charset="0"/>
                        <a:defRPr sz="2400">
                          <a:solidFill>
                            <a:schemeClr val="tx1"/>
                          </a:solidFill>
                          <a:latin typeface="Arial" panose="020B0604020202020204" pitchFamily="34" charset="0"/>
                          <a:ea typeface="MS PGothic" panose="020B0600070205080204" pitchFamily="34" charset="-128"/>
                        </a:defRPr>
                      </a:lvl1pPr>
                      <a:lvl2pPr marL="37931725" indent="-37474525">
                        <a:spcBef>
                          <a:spcPct val="20000"/>
                        </a:spcBef>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2pPr>
                      <a:lvl3pPr>
                        <a:spcBef>
                          <a:spcPct val="20000"/>
                        </a:spcBef>
                        <a:defRPr>
                          <a:solidFill>
                            <a:schemeClr val="tx1"/>
                          </a:solidFill>
                          <a:latin typeface="Arial" panose="020B0604020202020204" pitchFamily="34" charset="0"/>
                          <a:ea typeface="MS PGothic" panose="020B0600070205080204" pitchFamily="34" charset="-128"/>
                        </a:defRPr>
                      </a:lvl3pPr>
                      <a:lvl4pPr>
                        <a:spcBef>
                          <a:spcPct val="20000"/>
                        </a:spcBef>
                        <a:defRPr sz="1600">
                          <a:solidFill>
                            <a:schemeClr val="tx1"/>
                          </a:solidFill>
                          <a:latin typeface="Arial" panose="020B0604020202020204" pitchFamily="34" charset="0"/>
                          <a:ea typeface="MS PGothic" panose="020B0600070205080204" pitchFamily="34" charset="-128"/>
                        </a:defRPr>
                      </a:lvl4pPr>
                      <a:lvl5pPr>
                        <a:spcBef>
                          <a:spcPct val="20000"/>
                        </a:spcBef>
                        <a:defRPr sz="1600">
                          <a:solidFill>
                            <a:schemeClr val="tx1"/>
                          </a:solidFill>
                          <a:latin typeface="Arial" panose="020B0604020202020204" pitchFamily="34" charset="0"/>
                          <a:ea typeface="MS PGothic" panose="020B0600070205080204" pitchFamily="34" charset="-128"/>
                        </a:defRPr>
                      </a:lvl5pPr>
                      <a:lvl6pPr marL="4572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6pPr>
                      <a:lvl7pPr marL="9144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7pPr>
                      <a:lvl8pPr marL="13716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8pPr>
                      <a:lvl9pPr marL="18288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8CCE4">
                        <a:alpha val="80000"/>
                      </a:srgbClr>
                    </a:solidFill>
                  </a:tcPr>
                </a:tc>
                <a:tc>
                  <a:txBody>
                    <a:bodyPr/>
                    <a:lstStyle>
                      <a:lvl1pPr>
                        <a:spcBef>
                          <a:spcPct val="20000"/>
                        </a:spcBef>
                        <a:buFont typeface="Arial" panose="020B0604020202020204" pitchFamily="34" charset="0"/>
                        <a:defRPr sz="2400">
                          <a:solidFill>
                            <a:schemeClr val="tx1"/>
                          </a:solidFill>
                          <a:latin typeface="Arial" panose="020B0604020202020204" pitchFamily="34" charset="0"/>
                          <a:ea typeface="MS PGothic" panose="020B0600070205080204" pitchFamily="34" charset="-128"/>
                        </a:defRPr>
                      </a:lvl1pPr>
                      <a:lvl2pPr marL="37931725" indent="-37474525">
                        <a:spcBef>
                          <a:spcPct val="20000"/>
                        </a:spcBef>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2pPr>
                      <a:lvl3pPr>
                        <a:spcBef>
                          <a:spcPct val="20000"/>
                        </a:spcBef>
                        <a:defRPr>
                          <a:solidFill>
                            <a:schemeClr val="tx1"/>
                          </a:solidFill>
                          <a:latin typeface="Arial" panose="020B0604020202020204" pitchFamily="34" charset="0"/>
                          <a:ea typeface="MS PGothic" panose="020B0600070205080204" pitchFamily="34" charset="-128"/>
                        </a:defRPr>
                      </a:lvl3pPr>
                      <a:lvl4pPr>
                        <a:spcBef>
                          <a:spcPct val="20000"/>
                        </a:spcBef>
                        <a:defRPr sz="1600">
                          <a:solidFill>
                            <a:schemeClr val="tx1"/>
                          </a:solidFill>
                          <a:latin typeface="Arial" panose="020B0604020202020204" pitchFamily="34" charset="0"/>
                          <a:ea typeface="MS PGothic" panose="020B0600070205080204" pitchFamily="34" charset="-128"/>
                        </a:defRPr>
                      </a:lvl4pPr>
                      <a:lvl5pPr>
                        <a:spcBef>
                          <a:spcPct val="20000"/>
                        </a:spcBef>
                        <a:defRPr sz="1600">
                          <a:solidFill>
                            <a:schemeClr val="tx1"/>
                          </a:solidFill>
                          <a:latin typeface="Arial" panose="020B0604020202020204" pitchFamily="34" charset="0"/>
                          <a:ea typeface="MS PGothic" panose="020B0600070205080204" pitchFamily="34" charset="-128"/>
                        </a:defRPr>
                      </a:lvl5pPr>
                      <a:lvl6pPr marL="4572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6pPr>
                      <a:lvl7pPr marL="9144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7pPr>
                      <a:lvl8pPr marL="13716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8pPr>
                      <a:lvl9pPr marL="1828800" fontAlgn="base">
                        <a:spcBef>
                          <a:spcPct val="20000"/>
                        </a:spcBef>
                        <a:spcAft>
                          <a:spcPct val="0"/>
                        </a:spcAft>
                        <a:defRPr sz="1600">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rgbClr val="000000"/>
                        </a:solidFill>
                        <a:effectLst/>
                        <a:latin typeface="Calibri" panose="020F050202020403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8CCE4">
                        <a:alpha val="80000"/>
                      </a:srgbClr>
                    </a:solidFill>
                  </a:tcPr>
                </a:tc>
              </a:tr>
            </a:tbl>
          </a:graphicData>
        </a:graphic>
      </p:graphicFrame>
      <p:grpSp>
        <p:nvGrpSpPr>
          <p:cNvPr id="7" name="Gruppieren 51"/>
          <p:cNvGrpSpPr>
            <a:grpSpLocks/>
          </p:cNvGrpSpPr>
          <p:nvPr/>
        </p:nvGrpSpPr>
        <p:grpSpPr bwMode="auto">
          <a:xfrm>
            <a:off x="304800" y="928688"/>
            <a:ext cx="8053388" cy="4638675"/>
            <a:chOff x="304770" y="928670"/>
            <a:chExt cx="8053444" cy="4639096"/>
          </a:xfrm>
        </p:grpSpPr>
        <p:sp>
          <p:nvSpPr>
            <p:cNvPr id="8" name="Textfeld 21"/>
            <p:cNvSpPr txBox="1">
              <a:spLocks noChangeArrowheads="1"/>
            </p:cNvSpPr>
            <p:nvPr/>
          </p:nvSpPr>
          <p:spPr bwMode="auto">
            <a:xfrm>
              <a:off x="3567279" y="928670"/>
              <a:ext cx="27238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b="1" dirty="0">
                  <a:cs typeface="Arial" panose="020B0604020202020204" pitchFamily="34" charset="0"/>
                </a:rPr>
                <a:t>Bedeutung der Rendite</a:t>
              </a:r>
            </a:p>
          </p:txBody>
        </p:sp>
        <p:sp>
          <p:nvSpPr>
            <p:cNvPr id="9" name="Textfeld 23"/>
            <p:cNvSpPr txBox="1">
              <a:spLocks noChangeArrowheads="1"/>
            </p:cNvSpPr>
            <p:nvPr/>
          </p:nvSpPr>
          <p:spPr bwMode="auto">
            <a:xfrm>
              <a:off x="1428728" y="1130842"/>
              <a:ext cx="77104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de-DE" altLang="de-DE" sz="1600">
                  <a:solidFill>
                    <a:srgbClr val="1F497D"/>
                  </a:solidFill>
                  <a:cs typeface="Arial" panose="020B0604020202020204" pitchFamily="34" charset="0"/>
                </a:rPr>
                <a:t>gering</a:t>
              </a:r>
            </a:p>
          </p:txBody>
        </p:sp>
        <p:sp>
          <p:nvSpPr>
            <p:cNvPr id="10" name="Textfeld 24"/>
            <p:cNvSpPr txBox="1">
              <a:spLocks noChangeArrowheads="1"/>
            </p:cNvSpPr>
            <p:nvPr/>
          </p:nvSpPr>
          <p:spPr bwMode="auto">
            <a:xfrm>
              <a:off x="7710280" y="1130842"/>
              <a:ext cx="64793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de-DE" altLang="de-DE" sz="1600">
                  <a:solidFill>
                    <a:srgbClr val="1F497D"/>
                  </a:solidFill>
                  <a:cs typeface="Arial" panose="020B0604020202020204" pitchFamily="34" charset="0"/>
                </a:rPr>
                <a:t>hoch</a:t>
              </a:r>
            </a:p>
          </p:txBody>
        </p:sp>
        <p:sp>
          <p:nvSpPr>
            <p:cNvPr id="11" name="Textfeld 25"/>
            <p:cNvSpPr txBox="1">
              <a:spLocks noChangeArrowheads="1"/>
            </p:cNvSpPr>
            <p:nvPr/>
          </p:nvSpPr>
          <p:spPr bwMode="auto">
            <a:xfrm>
              <a:off x="304770" y="1571610"/>
              <a:ext cx="7143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r" eaLnBrk="1" hangingPunct="1"/>
              <a:r>
                <a:rPr lang="de-DE" altLang="de-DE" sz="1600">
                  <a:solidFill>
                    <a:srgbClr val="1F497D"/>
                  </a:solidFill>
                  <a:cs typeface="Arial" panose="020B0604020202020204" pitchFamily="34" charset="0"/>
                </a:rPr>
                <a:t>hoch</a:t>
              </a:r>
            </a:p>
          </p:txBody>
        </p:sp>
        <p:sp>
          <p:nvSpPr>
            <p:cNvPr id="12" name="Textfeld 26"/>
            <p:cNvSpPr txBox="1">
              <a:spLocks noChangeArrowheads="1"/>
            </p:cNvSpPr>
            <p:nvPr/>
          </p:nvSpPr>
          <p:spPr bwMode="auto">
            <a:xfrm>
              <a:off x="304770" y="5229212"/>
              <a:ext cx="85725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r" eaLnBrk="1" hangingPunct="1"/>
              <a:r>
                <a:rPr lang="de-DE" altLang="de-DE" sz="1600">
                  <a:solidFill>
                    <a:srgbClr val="1F497D"/>
                  </a:solidFill>
                  <a:cs typeface="Arial" panose="020B0604020202020204" pitchFamily="34" charset="0"/>
                </a:rPr>
                <a:t>gering</a:t>
              </a:r>
            </a:p>
          </p:txBody>
        </p:sp>
        <p:sp>
          <p:nvSpPr>
            <p:cNvPr id="13" name="Textfeld 12"/>
            <p:cNvSpPr txBox="1"/>
            <p:nvPr/>
          </p:nvSpPr>
          <p:spPr>
            <a:xfrm>
              <a:off x="364064" y="2123068"/>
              <a:ext cx="738669" cy="2893239"/>
            </a:xfrm>
            <a:prstGeom prst="rect">
              <a:avLst/>
            </a:prstGeom>
            <a:noFill/>
          </p:spPr>
          <p:txBody>
            <a:bodyPr vert="vert270">
              <a:spAutoFit/>
            </a:bodyPr>
            <a:lstStyle/>
            <a:p>
              <a:pPr algn="ctr" eaLnBrk="1" fontAlgn="auto" hangingPunct="1">
                <a:spcBef>
                  <a:spcPts val="0"/>
                </a:spcBef>
                <a:spcAft>
                  <a:spcPts val="0"/>
                </a:spcAft>
                <a:defRPr/>
              </a:pPr>
              <a:r>
                <a:rPr lang="de-DE" b="1" dirty="0">
                  <a:ea typeface="+mn-ea"/>
                  <a:cs typeface="Arial" pitchFamily="34" charset="0"/>
                </a:rPr>
                <a:t>Bedeutung ethisch- nachhaltiger Kriterien</a:t>
              </a:r>
            </a:p>
          </p:txBody>
        </p:sp>
      </p:grpSp>
      <p:sp>
        <p:nvSpPr>
          <p:cNvPr id="14" name="Oval 4"/>
          <p:cNvSpPr>
            <a:spLocks noChangeArrowheads="1"/>
          </p:cNvSpPr>
          <p:nvPr/>
        </p:nvSpPr>
        <p:spPr bwMode="auto">
          <a:xfrm rot="20325642">
            <a:off x="2696043" y="2246335"/>
            <a:ext cx="838200" cy="838200"/>
          </a:xfrm>
          <a:prstGeom prst="ellipse">
            <a:avLst/>
          </a:prstGeom>
          <a:gradFill rotWithShape="1">
            <a:gsLst>
              <a:gs pos="0">
                <a:schemeClr val="bg1"/>
              </a:gs>
              <a:gs pos="100000">
                <a:schemeClr val="tx2">
                  <a:lumMod val="75000"/>
                </a:schemeClr>
              </a:gs>
            </a:gsLst>
            <a:path path="shape">
              <a:fillToRect l="50000" t="50000" r="50000" b="50000"/>
            </a:path>
          </a:gradFill>
          <a:ln w="9525">
            <a:noFill/>
            <a:round/>
            <a:headEnd/>
            <a:tailEnd/>
          </a:ln>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defRPr/>
            </a:pPr>
            <a:r>
              <a:rPr lang="de-DE" altLang="de-DE" sz="1400" b="1" smtClean="0">
                <a:solidFill>
                  <a:srgbClr val="000000"/>
                </a:solidFill>
                <a:latin typeface="Arial" panose="020B0604020202020204" pitchFamily="34" charset="0"/>
                <a:cs typeface="Arial" panose="020B0604020202020204" pitchFamily="34" charset="0"/>
              </a:rPr>
              <a:t>Klaus</a:t>
            </a:r>
          </a:p>
        </p:txBody>
      </p:sp>
      <p:sp>
        <p:nvSpPr>
          <p:cNvPr id="15" name="Oval 5"/>
          <p:cNvSpPr>
            <a:spLocks noChangeArrowheads="1"/>
          </p:cNvSpPr>
          <p:nvPr/>
        </p:nvSpPr>
        <p:spPr bwMode="auto">
          <a:xfrm rot="20713007">
            <a:off x="6384156" y="2216042"/>
            <a:ext cx="838200" cy="838200"/>
          </a:xfrm>
          <a:prstGeom prst="ellipse">
            <a:avLst/>
          </a:prstGeom>
          <a:gradFill>
            <a:gsLst>
              <a:gs pos="0">
                <a:schemeClr val="bg1"/>
              </a:gs>
              <a:gs pos="100000">
                <a:schemeClr val="bg1">
                  <a:lumMod val="50000"/>
                </a:schemeClr>
              </a:gs>
            </a:gsLst>
            <a:path path="shape">
              <a:fillToRect l="50000" t="50000" r="50000" b="50000"/>
            </a:path>
          </a:gradFill>
          <a:ln w="9525">
            <a:noFill/>
            <a:round/>
            <a:headEnd/>
            <a:tailEnd/>
          </a:ln>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defRPr/>
            </a:pPr>
            <a:r>
              <a:rPr lang="de-DE" altLang="de-DE" sz="1400" b="1" dirty="0" smtClean="0">
                <a:solidFill>
                  <a:srgbClr val="000000"/>
                </a:solidFill>
                <a:latin typeface="Arial" panose="020B0604020202020204" pitchFamily="34" charset="0"/>
                <a:cs typeface="Arial" panose="020B0604020202020204" pitchFamily="34" charset="0"/>
              </a:rPr>
              <a:t>Roswitha</a:t>
            </a:r>
          </a:p>
        </p:txBody>
      </p:sp>
      <p:sp>
        <p:nvSpPr>
          <p:cNvPr id="16" name="Oval 6"/>
          <p:cNvSpPr>
            <a:spLocks noChangeArrowheads="1"/>
          </p:cNvSpPr>
          <p:nvPr/>
        </p:nvSpPr>
        <p:spPr bwMode="auto">
          <a:xfrm rot="20571927">
            <a:off x="6372349" y="4077170"/>
            <a:ext cx="838200" cy="838200"/>
          </a:xfrm>
          <a:prstGeom prst="ellipse">
            <a:avLst/>
          </a:prstGeom>
          <a:gradFill rotWithShape="1">
            <a:gsLst>
              <a:gs pos="0">
                <a:schemeClr val="bg1"/>
              </a:gs>
              <a:gs pos="100000">
                <a:schemeClr val="tx2">
                  <a:lumMod val="60000"/>
                  <a:lumOff val="40000"/>
                </a:schemeClr>
              </a:gs>
            </a:gsLst>
            <a:path path="shape">
              <a:fillToRect l="50000" t="50000" r="50000" b="50000"/>
            </a:path>
          </a:gradFill>
          <a:ln w="9525">
            <a:noFill/>
            <a:round/>
            <a:headEnd/>
            <a:tailEnd/>
          </a:ln>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defRPr/>
            </a:pPr>
            <a:r>
              <a:rPr lang="de-DE" altLang="de-DE" sz="1400" b="1" dirty="0" smtClean="0">
                <a:solidFill>
                  <a:srgbClr val="000000"/>
                </a:solidFill>
                <a:latin typeface="Arial" panose="020B0604020202020204" pitchFamily="34" charset="0"/>
                <a:cs typeface="Arial" panose="020B0604020202020204" pitchFamily="34" charset="0"/>
              </a:rPr>
              <a:t>Manfred</a:t>
            </a:r>
          </a:p>
        </p:txBody>
      </p:sp>
    </p:spTree>
    <p:extLst>
      <p:ext uri="{BB962C8B-B14F-4D97-AF65-F5344CB8AC3E}">
        <p14:creationId xmlns:p14="http://schemas.microsoft.com/office/powerpoint/2010/main" val="17002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1+#ppt_w/2"/>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1+#ppt_w/2"/>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1+#ppt_w/2"/>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CAD9EB"/>
            </a:gs>
            <a:gs pos="22000">
              <a:srgbClr val="F2F2F2"/>
            </a:gs>
            <a:gs pos="100000">
              <a:srgbClr val="F2F2F2"/>
            </a:gs>
          </a:gsLst>
          <a:lin ang="5400000" scaled="1"/>
        </a:gradFill>
        <a:effectLst/>
      </p:bgPr>
    </p:bg>
    <p:spTree>
      <p:nvGrpSpPr>
        <p:cNvPr id="1" name=""/>
        <p:cNvGrpSpPr/>
        <p:nvPr/>
      </p:nvGrpSpPr>
      <p:grpSpPr>
        <a:xfrm>
          <a:off x="0" y="0"/>
          <a:ext cx="0" cy="0"/>
          <a:chOff x="0" y="0"/>
          <a:chExt cx="0" cy="0"/>
        </a:xfrm>
      </p:grpSpPr>
      <p:sp>
        <p:nvSpPr>
          <p:cNvPr id="18" name="Rectangle 18"/>
          <p:cNvSpPr>
            <a:spLocks noChangeArrowheads="1"/>
          </p:cNvSpPr>
          <p:nvPr/>
        </p:nvSpPr>
        <p:spPr bwMode="auto">
          <a:xfrm rot="2700000">
            <a:off x="3706813" y="1933575"/>
            <a:ext cx="1597025" cy="1597025"/>
          </a:xfrm>
          <a:prstGeom prst="rect">
            <a:avLst/>
          </a:prstGeom>
          <a:solidFill>
            <a:schemeClr val="bg1">
              <a:lumMod val="50000"/>
            </a:schemeClr>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defRPr/>
            </a:pPr>
            <a:endParaRPr lang="de-DE" altLang="de-DE" sz="2400" b="1" smtClean="0">
              <a:solidFill>
                <a:srgbClr val="376092"/>
              </a:solidFill>
              <a:latin typeface="Arial" panose="020B0604020202020204" pitchFamily="34" charset="0"/>
              <a:cs typeface="Arial" panose="020B0604020202020204" pitchFamily="34" charset="0"/>
            </a:endParaRPr>
          </a:p>
        </p:txBody>
      </p:sp>
      <p:sp>
        <p:nvSpPr>
          <p:cNvPr id="3" name="Rectangle 3"/>
          <p:cNvSpPr>
            <a:spLocks noChangeArrowheads="1"/>
          </p:cNvSpPr>
          <p:nvPr/>
        </p:nvSpPr>
        <p:spPr bwMode="auto">
          <a:xfrm>
            <a:off x="3311525" y="1089025"/>
            <a:ext cx="2370138" cy="495300"/>
          </a:xfrm>
          <a:prstGeom prst="rect">
            <a:avLst/>
          </a:prstGeom>
          <a:noFill/>
          <a:ln w="9525">
            <a:solidFill>
              <a:srgbClr val="1F497D"/>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b="1">
                <a:solidFill>
                  <a:srgbClr val="1F497D"/>
                </a:solidFill>
                <a:cs typeface="Arial" panose="020B0604020202020204" pitchFamily="34" charset="0"/>
              </a:rPr>
              <a:t>Rendite</a:t>
            </a:r>
          </a:p>
        </p:txBody>
      </p:sp>
      <p:sp>
        <p:nvSpPr>
          <p:cNvPr id="4" name="Rectangle 6"/>
          <p:cNvSpPr>
            <a:spLocks noChangeArrowheads="1"/>
          </p:cNvSpPr>
          <p:nvPr/>
        </p:nvSpPr>
        <p:spPr bwMode="auto">
          <a:xfrm>
            <a:off x="3311525" y="3887788"/>
            <a:ext cx="2366963" cy="495300"/>
          </a:xfrm>
          <a:prstGeom prst="rect">
            <a:avLst/>
          </a:prstGeom>
          <a:noFill/>
          <a:ln w="9525">
            <a:solidFill>
              <a:srgbClr val="1F497D"/>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b="1">
                <a:solidFill>
                  <a:srgbClr val="1F497D"/>
                </a:solidFill>
                <a:cs typeface="Arial" panose="020B0604020202020204" pitchFamily="34" charset="0"/>
              </a:rPr>
              <a:t>Nachhaltigkeit</a:t>
            </a:r>
          </a:p>
        </p:txBody>
      </p:sp>
      <p:sp>
        <p:nvSpPr>
          <p:cNvPr id="6" name="Rectangle 9"/>
          <p:cNvSpPr>
            <a:spLocks noChangeArrowheads="1"/>
          </p:cNvSpPr>
          <p:nvPr/>
        </p:nvSpPr>
        <p:spPr bwMode="auto">
          <a:xfrm>
            <a:off x="571500" y="5321300"/>
            <a:ext cx="2057400" cy="609600"/>
          </a:xfrm>
          <a:prstGeom prst="rect">
            <a:avLst/>
          </a:prstGeom>
          <a:gradFill flip="none" rotWithShape="1">
            <a:gsLst>
              <a:gs pos="0">
                <a:srgbClr val="808080"/>
              </a:gs>
              <a:gs pos="50000">
                <a:schemeClr val="bg1"/>
              </a:gs>
              <a:gs pos="100000">
                <a:srgbClr val="B2B2B2"/>
              </a:gs>
            </a:gsLst>
            <a:lin ang="5400000" scaled="1"/>
            <a:tileRect/>
          </a:gradFill>
          <a:ln w="9525">
            <a:noFill/>
            <a:miter lim="800000"/>
            <a:headEnd/>
            <a:tailEnd/>
          </a:ln>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defRPr/>
            </a:pPr>
            <a:r>
              <a:rPr lang="de-DE" altLang="de-DE" sz="1400" b="1" dirty="0" smtClean="0">
                <a:solidFill>
                  <a:srgbClr val="1F497D"/>
                </a:solidFill>
                <a:latin typeface="Arial" panose="020B0604020202020204" pitchFamily="34" charset="0"/>
                <a:cs typeface="Arial" panose="020B0604020202020204" pitchFamily="34" charset="0"/>
              </a:rPr>
              <a:t>Kulturverträglichkeit</a:t>
            </a:r>
          </a:p>
        </p:txBody>
      </p:sp>
      <p:sp>
        <p:nvSpPr>
          <p:cNvPr id="7" name="Rectangle 10"/>
          <p:cNvSpPr>
            <a:spLocks noChangeArrowheads="1"/>
          </p:cNvSpPr>
          <p:nvPr/>
        </p:nvSpPr>
        <p:spPr bwMode="auto">
          <a:xfrm>
            <a:off x="3476625" y="5330825"/>
            <a:ext cx="2057400" cy="609600"/>
          </a:xfrm>
          <a:prstGeom prst="rect">
            <a:avLst/>
          </a:prstGeom>
          <a:gradFill flip="none" rotWithShape="1">
            <a:gsLst>
              <a:gs pos="0">
                <a:srgbClr val="808080"/>
              </a:gs>
              <a:gs pos="50000">
                <a:schemeClr val="bg1"/>
              </a:gs>
              <a:gs pos="100000">
                <a:srgbClr val="B2B2B2"/>
              </a:gs>
            </a:gsLst>
            <a:lin ang="5400000" scaled="1"/>
            <a:tileRect/>
          </a:gradFill>
          <a:ln w="9525">
            <a:noFill/>
            <a:miter lim="800000"/>
            <a:headEnd/>
            <a:tailEnd/>
          </a:ln>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defRPr/>
            </a:pPr>
            <a:r>
              <a:rPr lang="de-DE" altLang="de-DE" sz="1400" b="1" dirty="0" smtClean="0">
                <a:solidFill>
                  <a:srgbClr val="1F497D"/>
                </a:solidFill>
                <a:latin typeface="Arial" panose="020B0604020202020204" pitchFamily="34" charset="0"/>
                <a:cs typeface="Arial" panose="020B0604020202020204" pitchFamily="34" charset="0"/>
              </a:rPr>
              <a:t>Sozialverträglichkeit</a:t>
            </a:r>
          </a:p>
        </p:txBody>
      </p:sp>
      <p:sp>
        <p:nvSpPr>
          <p:cNvPr id="8" name="Rectangle 11"/>
          <p:cNvSpPr>
            <a:spLocks noChangeArrowheads="1"/>
          </p:cNvSpPr>
          <p:nvPr/>
        </p:nvSpPr>
        <p:spPr bwMode="auto">
          <a:xfrm>
            <a:off x="6515100" y="5330825"/>
            <a:ext cx="2057400" cy="609600"/>
          </a:xfrm>
          <a:prstGeom prst="rect">
            <a:avLst/>
          </a:prstGeom>
          <a:gradFill flip="none" rotWithShape="1">
            <a:gsLst>
              <a:gs pos="0">
                <a:srgbClr val="808080"/>
              </a:gs>
              <a:gs pos="50000">
                <a:schemeClr val="bg1"/>
              </a:gs>
              <a:gs pos="100000">
                <a:srgbClr val="B2B2B2"/>
              </a:gs>
            </a:gsLst>
            <a:lin ang="5400000" scaled="1"/>
            <a:tileRect/>
          </a:gradFill>
          <a:ln w="9525">
            <a:noFill/>
            <a:miter lim="800000"/>
            <a:headEnd/>
            <a:tailEnd/>
          </a:ln>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defRPr/>
            </a:pPr>
            <a:r>
              <a:rPr lang="de-DE" altLang="de-DE" sz="1400" b="1" smtClean="0">
                <a:solidFill>
                  <a:srgbClr val="1F497D"/>
                </a:solidFill>
                <a:latin typeface="Arial" panose="020B0604020202020204" pitchFamily="34" charset="0"/>
                <a:cs typeface="Arial" panose="020B0604020202020204" pitchFamily="34" charset="0"/>
              </a:rPr>
              <a:t>Naturverträglichkeit</a:t>
            </a:r>
          </a:p>
        </p:txBody>
      </p:sp>
      <p:grpSp>
        <p:nvGrpSpPr>
          <p:cNvPr id="2" name="Group 16"/>
          <p:cNvGrpSpPr>
            <a:grpSpLocks/>
          </p:cNvGrpSpPr>
          <p:nvPr/>
        </p:nvGrpSpPr>
        <p:grpSpPr bwMode="auto">
          <a:xfrm>
            <a:off x="1600200" y="4392613"/>
            <a:ext cx="5943600" cy="938212"/>
            <a:chOff x="1008" y="2784"/>
            <a:chExt cx="3744" cy="240"/>
          </a:xfrm>
        </p:grpSpPr>
        <p:sp>
          <p:nvSpPr>
            <p:cNvPr id="15375" name="Line 12"/>
            <p:cNvSpPr>
              <a:spLocks noChangeShapeType="1"/>
            </p:cNvSpPr>
            <p:nvPr/>
          </p:nvSpPr>
          <p:spPr bwMode="auto">
            <a:xfrm>
              <a:off x="2832" y="2784"/>
              <a:ext cx="0" cy="240"/>
            </a:xfrm>
            <a:prstGeom prst="line">
              <a:avLst/>
            </a:prstGeom>
            <a:noFill/>
            <a:ln w="9525">
              <a:solidFill>
                <a:srgbClr val="1F497D"/>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5376" name="Line 13"/>
            <p:cNvSpPr>
              <a:spLocks noChangeShapeType="1"/>
            </p:cNvSpPr>
            <p:nvPr/>
          </p:nvSpPr>
          <p:spPr bwMode="auto">
            <a:xfrm>
              <a:off x="1008" y="2928"/>
              <a:ext cx="3744" cy="0"/>
            </a:xfrm>
            <a:prstGeom prst="line">
              <a:avLst/>
            </a:prstGeom>
            <a:noFill/>
            <a:ln w="9525">
              <a:solidFill>
                <a:srgbClr val="1F497D"/>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5377" name="Line 14"/>
            <p:cNvSpPr>
              <a:spLocks noChangeShapeType="1"/>
            </p:cNvSpPr>
            <p:nvPr/>
          </p:nvSpPr>
          <p:spPr bwMode="auto">
            <a:xfrm>
              <a:off x="1008" y="2928"/>
              <a:ext cx="0" cy="96"/>
            </a:xfrm>
            <a:prstGeom prst="line">
              <a:avLst/>
            </a:prstGeom>
            <a:noFill/>
            <a:ln w="9525">
              <a:solidFill>
                <a:srgbClr val="1F497D"/>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5378" name="Line 15"/>
            <p:cNvSpPr>
              <a:spLocks noChangeShapeType="1"/>
            </p:cNvSpPr>
            <p:nvPr/>
          </p:nvSpPr>
          <p:spPr bwMode="auto">
            <a:xfrm>
              <a:off x="4752" y="2928"/>
              <a:ext cx="0" cy="96"/>
            </a:xfrm>
            <a:prstGeom prst="line">
              <a:avLst/>
            </a:prstGeom>
            <a:noFill/>
            <a:ln w="9525">
              <a:solidFill>
                <a:srgbClr val="1F497D"/>
              </a:solidFill>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14" name="Rectangle 5"/>
          <p:cNvSpPr>
            <a:spLocks noChangeArrowheads="1"/>
          </p:cNvSpPr>
          <p:nvPr/>
        </p:nvSpPr>
        <p:spPr bwMode="auto">
          <a:xfrm>
            <a:off x="5657850" y="2490788"/>
            <a:ext cx="2368550" cy="495300"/>
          </a:xfrm>
          <a:prstGeom prst="rect">
            <a:avLst/>
          </a:prstGeom>
          <a:noFill/>
          <a:ln w="9525">
            <a:solidFill>
              <a:srgbClr val="1F497D"/>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b="1">
                <a:solidFill>
                  <a:srgbClr val="1F497D"/>
                </a:solidFill>
                <a:cs typeface="Arial" panose="020B0604020202020204" pitchFamily="34" charset="0"/>
              </a:rPr>
              <a:t>Liquidität</a:t>
            </a:r>
          </a:p>
        </p:txBody>
      </p:sp>
      <p:sp>
        <p:nvSpPr>
          <p:cNvPr id="15" name="Rectangle 4"/>
          <p:cNvSpPr>
            <a:spLocks noChangeArrowheads="1"/>
          </p:cNvSpPr>
          <p:nvPr/>
        </p:nvSpPr>
        <p:spPr bwMode="auto">
          <a:xfrm>
            <a:off x="979488" y="2490788"/>
            <a:ext cx="2368550" cy="495300"/>
          </a:xfrm>
          <a:prstGeom prst="rect">
            <a:avLst/>
          </a:prstGeom>
          <a:noFill/>
          <a:ln w="9525">
            <a:solidFill>
              <a:srgbClr val="1F497D"/>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b="1">
                <a:solidFill>
                  <a:srgbClr val="1F497D"/>
                </a:solidFill>
                <a:cs typeface="Arial" panose="020B0604020202020204" pitchFamily="34" charset="0"/>
              </a:rPr>
              <a:t>Sicherheit</a:t>
            </a:r>
          </a:p>
        </p:txBody>
      </p:sp>
      <p:sp>
        <p:nvSpPr>
          <p:cNvPr id="15371" name="Rectangle 19"/>
          <p:cNvSpPr>
            <a:spLocks noGrp="1" noChangeArrowheads="1"/>
          </p:cNvSpPr>
          <p:nvPr>
            <p:ph type="title" idx="4294967295"/>
          </p:nvPr>
        </p:nvSpPr>
        <p:spPr>
          <a:xfrm>
            <a:off x="3657600" y="6588125"/>
            <a:ext cx="1828800" cy="269875"/>
          </a:xfrm>
        </p:spPr>
        <p:txBody>
          <a:bodyPr/>
          <a:lstStyle/>
          <a:p>
            <a:pPr eaLnBrk="1" hangingPunct="1"/>
            <a:r>
              <a:rPr lang="de-DE" altLang="de-DE" sz="1000" dirty="0" smtClean="0">
                <a:solidFill>
                  <a:srgbClr val="1F497D"/>
                </a:solidFill>
              </a:rPr>
              <a:t>Magisches Viereck</a:t>
            </a:r>
          </a:p>
        </p:txBody>
      </p:sp>
      <p:sp>
        <p:nvSpPr>
          <p:cNvPr id="15372" name="Rectangle 7"/>
          <p:cNvSpPr>
            <a:spLocks noChangeArrowheads="1"/>
          </p:cNvSpPr>
          <p:nvPr/>
        </p:nvSpPr>
        <p:spPr bwMode="auto">
          <a:xfrm>
            <a:off x="304800" y="36513"/>
            <a:ext cx="8534400"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2400" b="1" u="sng">
                <a:solidFill>
                  <a:srgbClr val="1F497D"/>
                </a:solidFill>
                <a:cs typeface="Arial" panose="020B0604020202020204" pitchFamily="34" charset="0"/>
              </a:rPr>
              <a:t>Magisches Viereck ethischer Investments</a:t>
            </a:r>
          </a:p>
        </p:txBody>
      </p:sp>
      <p:sp>
        <p:nvSpPr>
          <p:cNvPr id="16" name="Rectangle 8"/>
          <p:cNvSpPr>
            <a:spLocks noChangeArrowheads="1"/>
          </p:cNvSpPr>
          <p:nvPr/>
        </p:nvSpPr>
        <p:spPr bwMode="auto">
          <a:xfrm rot="2700000">
            <a:off x="3706813" y="1935163"/>
            <a:ext cx="1597025" cy="1597025"/>
          </a:xfrm>
          <a:prstGeom prst="rect">
            <a:avLst/>
          </a:prstGeom>
          <a:solidFill>
            <a:srgbClr val="1F497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de-DE" altLang="de-DE">
              <a:cs typeface="Arial" panose="020B0604020202020204" pitchFamily="34" charset="0"/>
            </a:endParaRPr>
          </a:p>
        </p:txBody>
      </p:sp>
      <p:sp>
        <p:nvSpPr>
          <p:cNvPr id="17" name="AutoShape 17"/>
          <p:cNvSpPr>
            <a:spLocks noChangeArrowheads="1"/>
          </p:cNvSpPr>
          <p:nvPr/>
        </p:nvSpPr>
        <p:spPr bwMode="auto">
          <a:xfrm rot="10800000">
            <a:off x="3352800" y="2738438"/>
            <a:ext cx="2286000" cy="1143000"/>
          </a:xfrm>
          <a:prstGeom prst="triangle">
            <a:avLst>
              <a:gd name="adj" fmla="val 50000"/>
            </a:avLst>
          </a:prstGeom>
          <a:solidFill>
            <a:srgbClr val="B8CCE4"/>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de-DE" altLang="de-DE">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xit" presetSubtype="10" fill="hold" grpId="0" nodeType="clickEffect">
                                  <p:stCondLst>
                                    <p:cond delay="0"/>
                                  </p:stCondLst>
                                  <p:childTnLst>
                                    <p:animEffect transition="out" filter="blinds(horizontal)">
                                      <p:cBhvr>
                                        <p:cTn id="22" dur="500"/>
                                        <p:tgtEl>
                                          <p:spTgt spid="17"/>
                                        </p:tgtEl>
                                      </p:cBhvr>
                                    </p:animEffect>
                                    <p:set>
                                      <p:cBhvr>
                                        <p:cTn id="23" dur="1" fill="hold">
                                          <p:stCondLst>
                                            <p:cond delay="499"/>
                                          </p:stCondLst>
                                        </p:cTn>
                                        <p:tgtEl>
                                          <p:spTgt spid="17"/>
                                        </p:tgtEl>
                                        <p:attrNameLst>
                                          <p:attrName>style.visibility</p:attrName>
                                        </p:attrNameLst>
                                      </p:cBhvr>
                                      <p:to>
                                        <p:strVal val="hidden"/>
                                      </p:to>
                                    </p:set>
                                  </p:childTnLst>
                                </p:cTn>
                              </p:par>
                              <p:par>
                                <p:cTn id="24" presetID="1" presetClass="entr" presetSubtype="0"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 grpId="0" animBg="1"/>
      <p:bldP spid="4" grpId="0" animBg="1"/>
      <p:bldP spid="6" grpId="0" animBg="1"/>
      <p:bldP spid="7" grpId="0" animBg="1"/>
      <p:bldP spid="8" grpId="0" animBg="1"/>
      <p:bldP spid="14" grpId="0" animBg="1"/>
      <p:bldP spid="15" grpId="0" animBg="1"/>
      <p:bldP spid="16"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CAD9EB"/>
            </a:gs>
            <a:gs pos="22000">
              <a:srgbClr val="F2F2F2"/>
            </a:gs>
            <a:gs pos="100000">
              <a:srgbClr val="F2F2F2"/>
            </a:gs>
          </a:gsLst>
          <a:lin ang="5400000" scaled="1"/>
        </a:gradFill>
        <a:effectLst/>
      </p:bgPr>
    </p:bg>
    <p:spTree>
      <p:nvGrpSpPr>
        <p:cNvPr id="1" name=""/>
        <p:cNvGrpSpPr/>
        <p:nvPr/>
      </p:nvGrpSpPr>
      <p:grpSpPr>
        <a:xfrm>
          <a:off x="0" y="0"/>
          <a:ext cx="0" cy="0"/>
          <a:chOff x="0" y="0"/>
          <a:chExt cx="0" cy="0"/>
        </a:xfrm>
      </p:grpSpPr>
      <p:sp>
        <p:nvSpPr>
          <p:cNvPr id="3" name="Rectangle 4"/>
          <p:cNvSpPr>
            <a:spLocks noChangeArrowheads="1"/>
          </p:cNvSpPr>
          <p:nvPr/>
        </p:nvSpPr>
        <p:spPr bwMode="auto">
          <a:xfrm>
            <a:off x="304800" y="1176338"/>
            <a:ext cx="2667000" cy="609600"/>
          </a:xfrm>
          <a:prstGeom prst="rect">
            <a:avLst/>
          </a:prstGeom>
          <a:gradFill flip="none" rotWithShape="1">
            <a:gsLst>
              <a:gs pos="0">
                <a:srgbClr val="808080"/>
              </a:gs>
              <a:gs pos="50000">
                <a:schemeClr val="bg1"/>
              </a:gs>
              <a:gs pos="100000">
                <a:srgbClr val="B2B2B2"/>
              </a:gs>
            </a:gsLst>
            <a:lin ang="5400000" scaled="1"/>
            <a:tileRect/>
          </a:gradFill>
          <a:ln w="9525">
            <a:noFill/>
            <a:miter lim="800000"/>
            <a:headEnd/>
            <a:tailEnd/>
          </a:ln>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defRPr/>
            </a:pPr>
            <a:r>
              <a:rPr lang="de-DE" altLang="de-DE" sz="1400" b="1" dirty="0" smtClean="0">
                <a:solidFill>
                  <a:srgbClr val="1F497D"/>
                </a:solidFill>
                <a:latin typeface="Arial" panose="020B0604020202020204" pitchFamily="34" charset="0"/>
                <a:cs typeface="Arial" panose="020B0604020202020204" pitchFamily="34" charset="0"/>
              </a:rPr>
              <a:t>Kulturverträglichkeit</a:t>
            </a:r>
          </a:p>
        </p:txBody>
      </p:sp>
      <p:sp>
        <p:nvSpPr>
          <p:cNvPr id="4" name="Rectangle 5"/>
          <p:cNvSpPr>
            <a:spLocks noChangeArrowheads="1"/>
          </p:cNvSpPr>
          <p:nvPr/>
        </p:nvSpPr>
        <p:spPr bwMode="auto">
          <a:xfrm>
            <a:off x="3200400" y="1176338"/>
            <a:ext cx="2667000" cy="609600"/>
          </a:xfrm>
          <a:prstGeom prst="rect">
            <a:avLst/>
          </a:prstGeom>
          <a:gradFill flip="none" rotWithShape="1">
            <a:gsLst>
              <a:gs pos="0">
                <a:srgbClr val="808080"/>
              </a:gs>
              <a:gs pos="50000">
                <a:schemeClr val="bg1"/>
              </a:gs>
              <a:gs pos="100000">
                <a:srgbClr val="B2B2B2"/>
              </a:gs>
            </a:gsLst>
            <a:lin ang="5400000" scaled="1"/>
            <a:tileRect/>
          </a:gradFill>
          <a:ln w="9525">
            <a:noFill/>
            <a:miter lim="800000"/>
            <a:headEnd/>
            <a:tailEnd/>
          </a:ln>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defRPr/>
            </a:pPr>
            <a:r>
              <a:rPr lang="de-DE" altLang="de-DE" sz="1400" b="1" dirty="0" smtClean="0">
                <a:solidFill>
                  <a:srgbClr val="1F497D"/>
                </a:solidFill>
                <a:latin typeface="Arial" panose="020B0604020202020204" pitchFamily="34" charset="0"/>
                <a:cs typeface="Arial" panose="020B0604020202020204" pitchFamily="34" charset="0"/>
              </a:rPr>
              <a:t>Sozialverträglichkeit</a:t>
            </a:r>
          </a:p>
        </p:txBody>
      </p:sp>
      <p:sp>
        <p:nvSpPr>
          <p:cNvPr id="5" name="Rectangle 6"/>
          <p:cNvSpPr>
            <a:spLocks noChangeArrowheads="1"/>
          </p:cNvSpPr>
          <p:nvPr/>
        </p:nvSpPr>
        <p:spPr bwMode="auto">
          <a:xfrm>
            <a:off x="6172200" y="1176338"/>
            <a:ext cx="2667000" cy="609600"/>
          </a:xfrm>
          <a:prstGeom prst="rect">
            <a:avLst/>
          </a:prstGeom>
          <a:gradFill flip="none" rotWithShape="1">
            <a:gsLst>
              <a:gs pos="0">
                <a:srgbClr val="808080"/>
              </a:gs>
              <a:gs pos="50000">
                <a:schemeClr val="bg1"/>
              </a:gs>
              <a:gs pos="100000">
                <a:srgbClr val="B2B2B2"/>
              </a:gs>
            </a:gsLst>
            <a:lin ang="5400000" scaled="1"/>
            <a:tileRect/>
          </a:gradFill>
          <a:ln w="9525">
            <a:noFill/>
            <a:miter lim="800000"/>
            <a:headEnd/>
            <a:tailEnd/>
          </a:ln>
        </p:spPr>
        <p:txBody>
          <a:bodyPr wrap="none" anchor="ctr"/>
          <a:lstStyle>
            <a:lvl1pPr>
              <a:defRPr>
                <a:solidFill>
                  <a:schemeClr val="tx1"/>
                </a:solidFill>
                <a:latin typeface="Calibri" panose="020F0502020204030204" pitchFamily="34" charset="0"/>
                <a:ea typeface="MS PGothic" panose="020B0600070205080204" pitchFamily="34" charset="-128"/>
              </a:defRPr>
            </a:lvl1pPr>
            <a:lvl2pPr marL="37931725" indent="-37474525">
              <a:defRPr>
                <a:solidFill>
                  <a:schemeClr val="tx1"/>
                </a:solidFill>
                <a:latin typeface="Calibri" panose="020F0502020204030204" pitchFamily="34" charset="0"/>
                <a:ea typeface="MS PGothic" panose="020B0600070205080204" pitchFamily="34" charset="-128"/>
              </a:defRPr>
            </a:lvl2pPr>
            <a:lvl3pPr>
              <a:defRPr>
                <a:solidFill>
                  <a:schemeClr val="tx1"/>
                </a:solidFill>
                <a:latin typeface="Calibri" panose="020F0502020204030204" pitchFamily="34" charset="0"/>
                <a:ea typeface="MS PGothic" panose="020B0600070205080204" pitchFamily="34" charset="-128"/>
              </a:defRPr>
            </a:lvl3pPr>
            <a:lvl4pPr>
              <a:defRPr>
                <a:solidFill>
                  <a:schemeClr val="tx1"/>
                </a:solidFill>
                <a:latin typeface="Calibri" panose="020F0502020204030204" pitchFamily="34" charset="0"/>
                <a:ea typeface="MS PGothic" panose="020B0600070205080204" pitchFamily="34" charset="-128"/>
              </a:defRPr>
            </a:lvl4pPr>
            <a:lvl5pPr>
              <a:defRPr>
                <a:solidFill>
                  <a:schemeClr val="tx1"/>
                </a:solidFill>
                <a:latin typeface="Calibri" panose="020F0502020204030204" pitchFamily="34" charset="0"/>
                <a:ea typeface="MS PGothic" panose="020B0600070205080204" pitchFamily="34"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ctr" eaLnBrk="1" hangingPunct="1">
              <a:defRPr/>
            </a:pPr>
            <a:r>
              <a:rPr lang="de-DE" altLang="de-DE" sz="1400" b="1" dirty="0" smtClean="0">
                <a:solidFill>
                  <a:srgbClr val="1F497D"/>
                </a:solidFill>
                <a:latin typeface="Arial" panose="020B0604020202020204" pitchFamily="34" charset="0"/>
                <a:cs typeface="Arial" panose="020B0604020202020204" pitchFamily="34" charset="0"/>
              </a:rPr>
              <a:t>Naturverträglichkeit</a:t>
            </a:r>
          </a:p>
        </p:txBody>
      </p:sp>
      <p:grpSp>
        <p:nvGrpSpPr>
          <p:cNvPr id="17413" name="Gruppieren 17"/>
          <p:cNvGrpSpPr>
            <a:grpSpLocks/>
          </p:cNvGrpSpPr>
          <p:nvPr/>
        </p:nvGrpSpPr>
        <p:grpSpPr bwMode="auto">
          <a:xfrm>
            <a:off x="304800" y="1928813"/>
            <a:ext cx="8534400" cy="4286250"/>
            <a:chOff x="304800" y="1771672"/>
            <a:chExt cx="8534400" cy="4800600"/>
          </a:xfrm>
        </p:grpSpPr>
        <p:sp>
          <p:nvSpPr>
            <p:cNvPr id="17417" name="Rectangle 7"/>
            <p:cNvSpPr>
              <a:spLocks noChangeArrowheads="1"/>
            </p:cNvSpPr>
            <p:nvPr/>
          </p:nvSpPr>
          <p:spPr bwMode="auto">
            <a:xfrm>
              <a:off x="304800" y="1771672"/>
              <a:ext cx="2667000" cy="4800600"/>
            </a:xfrm>
            <a:prstGeom prst="rect">
              <a:avLst/>
            </a:prstGeom>
            <a:solidFill>
              <a:srgbClr val="B8CCE4"/>
            </a:solidFill>
            <a:ln w="9525">
              <a:solidFill>
                <a:srgbClr val="1F497D"/>
              </a:solidFill>
              <a:miter lim="800000"/>
              <a:headEnd/>
              <a:tailEnd/>
            </a:ln>
          </p:spPr>
          <p:txBody>
            <a:bodyPr/>
            <a:lstStyle>
              <a:lvl1pPr marL="180975" indent="-180975">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ts val="900"/>
                </a:spcBef>
                <a:buFontTx/>
                <a:buChar char="•"/>
              </a:pPr>
              <a:r>
                <a:rPr lang="de-DE" altLang="de-DE" sz="1400">
                  <a:solidFill>
                    <a:srgbClr val="1F497D"/>
                  </a:solidFill>
                  <a:cs typeface="Arial" panose="020B0604020202020204" pitchFamily="34" charset="0"/>
                </a:rPr>
                <a:t>Rücksicht und Fairness trotz Konkurrenz,</a:t>
              </a:r>
            </a:p>
            <a:p>
              <a:pPr eaLnBrk="1" hangingPunct="1">
                <a:spcBef>
                  <a:spcPts val="900"/>
                </a:spcBef>
                <a:buFontTx/>
                <a:buChar char="•"/>
              </a:pPr>
              <a:r>
                <a:rPr lang="de-DE" altLang="de-DE" sz="1400">
                  <a:solidFill>
                    <a:srgbClr val="1F497D"/>
                  </a:solidFill>
                  <a:cs typeface="Arial" panose="020B0604020202020204" pitchFamily="34" charset="0"/>
                </a:rPr>
                <a:t>Diskursbereitschaft statt Positionalität,</a:t>
              </a:r>
            </a:p>
            <a:p>
              <a:pPr eaLnBrk="1" hangingPunct="1">
                <a:spcBef>
                  <a:spcPts val="900"/>
                </a:spcBef>
                <a:buFontTx/>
                <a:buChar char="•"/>
              </a:pPr>
              <a:r>
                <a:rPr lang="de-DE" altLang="de-DE" sz="1400">
                  <a:solidFill>
                    <a:srgbClr val="1F497D"/>
                  </a:solidFill>
                  <a:cs typeface="Arial" panose="020B0604020202020204" pitchFamily="34" charset="0"/>
                </a:rPr>
                <a:t>Begrenzung partieller  Interessen durch Respekt vor dem Gemeinwohl,</a:t>
              </a:r>
            </a:p>
            <a:p>
              <a:pPr eaLnBrk="1" hangingPunct="1">
                <a:spcBef>
                  <a:spcPts val="900"/>
                </a:spcBef>
                <a:buFontTx/>
                <a:buChar char="•"/>
              </a:pPr>
              <a:r>
                <a:rPr lang="de-DE" altLang="de-DE" sz="1400">
                  <a:solidFill>
                    <a:srgbClr val="1F497D"/>
                  </a:solidFill>
                  <a:cs typeface="Arial" panose="020B0604020202020204" pitchFamily="34" charset="0"/>
                </a:rPr>
                <a:t>Selbstbegrenzung im Wachstum,</a:t>
              </a:r>
            </a:p>
            <a:p>
              <a:pPr eaLnBrk="1" hangingPunct="1">
                <a:spcBef>
                  <a:spcPts val="900"/>
                </a:spcBef>
                <a:buFontTx/>
                <a:buChar char="•"/>
              </a:pPr>
              <a:r>
                <a:rPr lang="de-DE" altLang="de-DE" sz="1400">
                  <a:solidFill>
                    <a:srgbClr val="1F497D"/>
                  </a:solidFill>
                  <a:cs typeface="Arial" panose="020B0604020202020204" pitchFamily="34" charset="0"/>
                </a:rPr>
                <a:t>Kreativität mit  Verantwortung,</a:t>
              </a:r>
            </a:p>
            <a:p>
              <a:pPr eaLnBrk="1" hangingPunct="1">
                <a:spcBef>
                  <a:spcPts val="900"/>
                </a:spcBef>
                <a:buFontTx/>
                <a:buChar char="•"/>
              </a:pPr>
              <a:r>
                <a:rPr lang="de-DE" altLang="de-DE" sz="1400">
                  <a:solidFill>
                    <a:srgbClr val="1F497D"/>
                  </a:solidFill>
                  <a:cs typeface="Arial" panose="020B0604020202020204" pitchFamily="34" charset="0"/>
                </a:rPr>
                <a:t>Verzicht auf das Recht  des Stärkeren,</a:t>
              </a:r>
            </a:p>
            <a:p>
              <a:pPr eaLnBrk="1" hangingPunct="1">
                <a:spcBef>
                  <a:spcPts val="900"/>
                </a:spcBef>
                <a:buFontTx/>
                <a:buChar char="•"/>
              </a:pPr>
              <a:r>
                <a:rPr lang="de-DE" altLang="de-DE" sz="1400">
                  <a:solidFill>
                    <a:srgbClr val="1F497D"/>
                  </a:solidFill>
                  <a:cs typeface="Arial" panose="020B0604020202020204" pitchFamily="34" charset="0"/>
                </a:rPr>
                <a:t>…</a:t>
              </a:r>
            </a:p>
          </p:txBody>
        </p:sp>
        <p:sp>
          <p:nvSpPr>
            <p:cNvPr id="17418" name="Rectangle 8"/>
            <p:cNvSpPr>
              <a:spLocks noChangeArrowheads="1"/>
            </p:cNvSpPr>
            <p:nvPr/>
          </p:nvSpPr>
          <p:spPr bwMode="auto">
            <a:xfrm>
              <a:off x="3200400" y="1771672"/>
              <a:ext cx="2667000" cy="4800600"/>
            </a:xfrm>
            <a:prstGeom prst="rect">
              <a:avLst/>
            </a:prstGeom>
            <a:solidFill>
              <a:srgbClr val="B8CCE4"/>
            </a:solidFill>
            <a:ln w="9525">
              <a:solidFill>
                <a:srgbClr val="1F497D"/>
              </a:solidFill>
              <a:miter lim="800000"/>
              <a:headEnd/>
              <a:tailEnd/>
            </a:ln>
          </p:spPr>
          <p:txBody>
            <a:bodyPr/>
            <a:lstStyle>
              <a:lvl1pPr marL="179388" indent="-179388">
                <a:defRPr>
                  <a:solidFill>
                    <a:schemeClr val="tx1"/>
                  </a:solidFill>
                  <a:latin typeface="Arial" panose="020B0604020202020204" pitchFamily="34" charset="0"/>
                  <a:ea typeface="MS PGothic" panose="020B0600070205080204" pitchFamily="34" charset="-128"/>
                </a:defRPr>
              </a:lvl1pPr>
              <a:lvl2pPr marL="539750" indent="-179388">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ts val="900"/>
                </a:spcBef>
                <a:buFontTx/>
                <a:buChar char="•"/>
              </a:pPr>
              <a:r>
                <a:rPr lang="de-DE" altLang="de-DE" sz="1400">
                  <a:solidFill>
                    <a:srgbClr val="1F497D"/>
                  </a:solidFill>
                  <a:cs typeface="Arial" panose="020B0604020202020204" pitchFamily="34" charset="0"/>
                </a:rPr>
                <a:t>Arbeitsplatzsicherheit,</a:t>
              </a:r>
            </a:p>
            <a:p>
              <a:pPr eaLnBrk="1" hangingPunct="1">
                <a:spcBef>
                  <a:spcPts val="900"/>
                </a:spcBef>
                <a:buFontTx/>
                <a:buChar char="•"/>
              </a:pPr>
              <a:r>
                <a:rPr lang="de-DE" altLang="de-DE" sz="1400">
                  <a:solidFill>
                    <a:srgbClr val="1F497D"/>
                  </a:solidFill>
                  <a:cs typeface="Arial" panose="020B0604020202020204" pitchFamily="34" charset="0"/>
                </a:rPr>
                <a:t>Betriebsklima,</a:t>
              </a:r>
            </a:p>
            <a:p>
              <a:pPr eaLnBrk="1" hangingPunct="1">
                <a:spcBef>
                  <a:spcPts val="900"/>
                </a:spcBef>
                <a:buFontTx/>
                <a:buChar char="•"/>
              </a:pPr>
              <a:r>
                <a:rPr lang="de-DE" altLang="de-DE" sz="1400">
                  <a:solidFill>
                    <a:srgbClr val="1F497D"/>
                  </a:solidFill>
                  <a:cs typeface="Arial" panose="020B0604020202020204" pitchFamily="34" charset="0"/>
                </a:rPr>
                <a:t>Einstellungs- und  Entlassungsgrundsätze,</a:t>
              </a:r>
            </a:p>
            <a:p>
              <a:pPr eaLnBrk="1" hangingPunct="1">
                <a:spcBef>
                  <a:spcPts val="900"/>
                </a:spcBef>
                <a:buFontTx/>
                <a:buChar char="•"/>
              </a:pPr>
              <a:r>
                <a:rPr lang="de-DE" altLang="de-DE" sz="1400">
                  <a:solidFill>
                    <a:srgbClr val="1F497D"/>
                  </a:solidFill>
                  <a:cs typeface="Arial" panose="020B0604020202020204" pitchFamily="34" charset="0"/>
                </a:rPr>
                <a:t>Entlohnung,</a:t>
              </a:r>
            </a:p>
            <a:p>
              <a:pPr eaLnBrk="1" hangingPunct="1">
                <a:spcBef>
                  <a:spcPts val="900"/>
                </a:spcBef>
                <a:buFontTx/>
                <a:buChar char="•"/>
              </a:pPr>
              <a:r>
                <a:rPr lang="de-DE" altLang="de-DE" sz="1400">
                  <a:solidFill>
                    <a:srgbClr val="1F497D"/>
                  </a:solidFill>
                  <a:cs typeface="Arial" panose="020B0604020202020204" pitchFamily="34" charset="0"/>
                </a:rPr>
                <a:t>Keine Kinderarbeit,</a:t>
              </a:r>
            </a:p>
            <a:p>
              <a:pPr eaLnBrk="1" hangingPunct="1">
                <a:spcBef>
                  <a:spcPts val="900"/>
                </a:spcBef>
                <a:buFontTx/>
                <a:buChar char="•"/>
              </a:pPr>
              <a:r>
                <a:rPr lang="de-DE" altLang="de-DE" sz="1400">
                  <a:solidFill>
                    <a:srgbClr val="1F497D"/>
                  </a:solidFill>
                  <a:cs typeface="Arial" panose="020B0604020202020204" pitchFamily="34" charset="0"/>
                </a:rPr>
                <a:t>Produktausschlüsse:</a:t>
              </a:r>
            </a:p>
            <a:p>
              <a:pPr lvl="1" eaLnBrk="1" hangingPunct="1">
                <a:spcBef>
                  <a:spcPts val="600"/>
                </a:spcBef>
                <a:buFontTx/>
                <a:buChar char="•"/>
              </a:pPr>
              <a:r>
                <a:rPr lang="de-DE" altLang="de-DE" sz="1400">
                  <a:solidFill>
                    <a:srgbClr val="1F497D"/>
                  </a:solidFill>
                  <a:cs typeface="Arial" panose="020B0604020202020204" pitchFamily="34" charset="0"/>
                </a:rPr>
                <a:t>Atomkraft</a:t>
              </a:r>
            </a:p>
            <a:p>
              <a:pPr lvl="1" eaLnBrk="1" hangingPunct="1">
                <a:spcBef>
                  <a:spcPts val="600"/>
                </a:spcBef>
                <a:buFontTx/>
                <a:buChar char="•"/>
              </a:pPr>
              <a:r>
                <a:rPr lang="de-DE" altLang="de-DE" sz="1400">
                  <a:solidFill>
                    <a:srgbClr val="1F497D"/>
                  </a:solidFill>
                  <a:cs typeface="Arial" panose="020B0604020202020204" pitchFamily="34" charset="0"/>
                </a:rPr>
                <a:t>Pornografie</a:t>
              </a:r>
            </a:p>
            <a:p>
              <a:pPr lvl="1" eaLnBrk="1" hangingPunct="1">
                <a:spcBef>
                  <a:spcPts val="600"/>
                </a:spcBef>
                <a:buFontTx/>
                <a:buChar char="•"/>
              </a:pPr>
              <a:r>
                <a:rPr lang="de-DE" altLang="de-DE" sz="1400">
                  <a:solidFill>
                    <a:srgbClr val="1F497D"/>
                  </a:solidFill>
                  <a:cs typeface="Arial" panose="020B0604020202020204" pitchFamily="34" charset="0"/>
                </a:rPr>
                <a:t>Suchtmittel</a:t>
              </a:r>
            </a:p>
            <a:p>
              <a:pPr lvl="1" eaLnBrk="1" hangingPunct="1">
                <a:spcBef>
                  <a:spcPts val="600"/>
                </a:spcBef>
                <a:buFontTx/>
                <a:buChar char="•"/>
              </a:pPr>
              <a:r>
                <a:rPr lang="de-DE" altLang="de-DE" sz="1400">
                  <a:solidFill>
                    <a:srgbClr val="1F497D"/>
                  </a:solidFill>
                  <a:cs typeface="Arial" panose="020B0604020202020204" pitchFamily="34" charset="0"/>
                </a:rPr>
                <a:t>…</a:t>
              </a:r>
            </a:p>
            <a:p>
              <a:pPr eaLnBrk="1" hangingPunct="1">
                <a:spcBef>
                  <a:spcPts val="600"/>
                </a:spcBef>
                <a:buFontTx/>
                <a:buChar char="•"/>
              </a:pPr>
              <a:endParaRPr lang="de-DE" altLang="de-DE" sz="1400">
                <a:cs typeface="Arial" panose="020B0604020202020204" pitchFamily="34" charset="0"/>
              </a:endParaRPr>
            </a:p>
          </p:txBody>
        </p:sp>
        <p:sp>
          <p:nvSpPr>
            <p:cNvPr id="17419" name="Rectangle 9"/>
            <p:cNvSpPr>
              <a:spLocks noChangeArrowheads="1"/>
            </p:cNvSpPr>
            <p:nvPr/>
          </p:nvSpPr>
          <p:spPr bwMode="auto">
            <a:xfrm>
              <a:off x="6172200" y="1771672"/>
              <a:ext cx="2667000" cy="4800600"/>
            </a:xfrm>
            <a:prstGeom prst="rect">
              <a:avLst/>
            </a:prstGeom>
            <a:solidFill>
              <a:srgbClr val="B8CCE4"/>
            </a:solidFill>
            <a:ln w="9525">
              <a:solidFill>
                <a:srgbClr val="1F497D"/>
              </a:solidFill>
              <a:miter lim="800000"/>
              <a:headEnd/>
              <a:tailEnd/>
            </a:ln>
          </p:spPr>
          <p:txBody>
            <a:bodyPr/>
            <a:lstStyle>
              <a:lvl1pPr marL="179388" indent="-179388">
                <a:defRPr>
                  <a:solidFill>
                    <a:schemeClr val="tx1"/>
                  </a:solidFill>
                  <a:latin typeface="Arial" panose="020B0604020202020204" pitchFamily="34" charset="0"/>
                  <a:ea typeface="MS PGothic" panose="020B0600070205080204" pitchFamily="34" charset="-128"/>
                </a:defRPr>
              </a:lvl1pPr>
              <a:lvl2pPr marL="539750" indent="-179388">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ts val="900"/>
                </a:spcBef>
                <a:buFontTx/>
                <a:buChar char="•"/>
              </a:pPr>
              <a:r>
                <a:rPr lang="de-DE" altLang="de-DE" sz="1400">
                  <a:solidFill>
                    <a:srgbClr val="1F497D"/>
                  </a:solidFill>
                  <a:cs typeface="Arial" panose="020B0604020202020204" pitchFamily="34" charset="0"/>
                </a:rPr>
                <a:t>Mitgliedschaft in  Umweltverbänden,</a:t>
              </a:r>
            </a:p>
            <a:p>
              <a:pPr eaLnBrk="1" hangingPunct="1">
                <a:spcBef>
                  <a:spcPts val="900"/>
                </a:spcBef>
                <a:buFontTx/>
                <a:buChar char="•"/>
              </a:pPr>
              <a:r>
                <a:rPr lang="de-DE" altLang="de-DE" sz="1400">
                  <a:solidFill>
                    <a:srgbClr val="1F497D"/>
                  </a:solidFill>
                  <a:cs typeface="Arial" panose="020B0604020202020204" pitchFamily="34" charset="0"/>
                </a:rPr>
                <a:t>Internalisierung des  Umweltrechts,</a:t>
              </a:r>
            </a:p>
            <a:p>
              <a:pPr eaLnBrk="1" hangingPunct="1">
                <a:spcBef>
                  <a:spcPts val="900"/>
                </a:spcBef>
                <a:buFontTx/>
                <a:buChar char="•"/>
              </a:pPr>
              <a:r>
                <a:rPr lang="de-DE" altLang="de-DE" sz="1400">
                  <a:solidFill>
                    <a:srgbClr val="1F497D"/>
                  </a:solidFill>
                  <a:cs typeface="Arial" panose="020B0604020202020204" pitchFamily="34" charset="0"/>
                </a:rPr>
                <a:t>Umgang mit   Umweltinformationen,</a:t>
              </a:r>
            </a:p>
            <a:p>
              <a:pPr eaLnBrk="1" hangingPunct="1">
                <a:spcBef>
                  <a:spcPts val="900"/>
                </a:spcBef>
                <a:buFontTx/>
                <a:buChar char="•"/>
              </a:pPr>
              <a:r>
                <a:rPr lang="de-DE" altLang="de-DE" sz="1400">
                  <a:solidFill>
                    <a:srgbClr val="1F497D"/>
                  </a:solidFill>
                  <a:cs typeface="Arial" panose="020B0604020202020204" pitchFamily="34" charset="0"/>
                </a:rPr>
                <a:t>Umgang mit</a:t>
              </a:r>
            </a:p>
            <a:p>
              <a:pPr lvl="1" eaLnBrk="1" hangingPunct="1">
                <a:spcBef>
                  <a:spcPts val="600"/>
                </a:spcBef>
                <a:buFontTx/>
                <a:buChar char="•"/>
              </a:pPr>
              <a:r>
                <a:rPr lang="de-DE" altLang="de-DE" sz="1400">
                  <a:solidFill>
                    <a:srgbClr val="1F497D"/>
                  </a:solidFill>
                  <a:cs typeface="Arial" panose="020B0604020202020204" pitchFamily="34" charset="0"/>
                </a:rPr>
                <a:t>Pflanzen,</a:t>
              </a:r>
            </a:p>
            <a:p>
              <a:pPr lvl="1" eaLnBrk="1" hangingPunct="1">
                <a:spcBef>
                  <a:spcPts val="600"/>
                </a:spcBef>
                <a:buFontTx/>
                <a:buChar char="•"/>
              </a:pPr>
              <a:r>
                <a:rPr lang="de-DE" altLang="de-DE" sz="1400">
                  <a:solidFill>
                    <a:srgbClr val="1F497D"/>
                  </a:solidFill>
                  <a:cs typeface="Arial" panose="020B0604020202020204" pitchFamily="34" charset="0"/>
                </a:rPr>
                <a:t>Tieren,</a:t>
              </a:r>
            </a:p>
            <a:p>
              <a:pPr lvl="1" eaLnBrk="1" hangingPunct="1">
                <a:spcBef>
                  <a:spcPts val="600"/>
                </a:spcBef>
                <a:buFontTx/>
                <a:buChar char="•"/>
              </a:pPr>
              <a:r>
                <a:rPr lang="de-DE" altLang="de-DE" sz="1400">
                  <a:solidFill>
                    <a:srgbClr val="1F497D"/>
                  </a:solidFill>
                  <a:cs typeface="Arial" panose="020B0604020202020204" pitchFamily="34" charset="0"/>
                </a:rPr>
                <a:t>Mikroorganismen,</a:t>
              </a:r>
            </a:p>
            <a:p>
              <a:pPr lvl="1" eaLnBrk="1" hangingPunct="1">
                <a:spcBef>
                  <a:spcPts val="600"/>
                </a:spcBef>
                <a:buFontTx/>
                <a:buChar char="•"/>
              </a:pPr>
              <a:r>
                <a:rPr lang="de-DE" altLang="de-DE" sz="1400">
                  <a:solidFill>
                    <a:srgbClr val="1F497D"/>
                  </a:solidFill>
                  <a:cs typeface="Arial" panose="020B0604020202020204" pitchFamily="34" charset="0"/>
                </a:rPr>
                <a:t>Energie,</a:t>
              </a:r>
            </a:p>
            <a:p>
              <a:pPr lvl="1" eaLnBrk="1" hangingPunct="1">
                <a:spcBef>
                  <a:spcPts val="600"/>
                </a:spcBef>
                <a:buFontTx/>
                <a:buChar char="•"/>
              </a:pPr>
              <a:r>
                <a:rPr lang="de-DE" altLang="de-DE" sz="1400">
                  <a:solidFill>
                    <a:srgbClr val="1F497D"/>
                  </a:solidFill>
                  <a:cs typeface="Arial" panose="020B0604020202020204" pitchFamily="34" charset="0"/>
                </a:rPr>
                <a:t>Wärme/Abwärme,</a:t>
              </a:r>
            </a:p>
            <a:p>
              <a:pPr lvl="1" eaLnBrk="1" hangingPunct="1">
                <a:spcBef>
                  <a:spcPts val="600"/>
                </a:spcBef>
                <a:buFontTx/>
                <a:buChar char="•"/>
              </a:pPr>
              <a:r>
                <a:rPr lang="de-DE" altLang="de-DE" sz="1400">
                  <a:solidFill>
                    <a:srgbClr val="1F497D"/>
                  </a:solidFill>
                  <a:cs typeface="Arial" panose="020B0604020202020204" pitchFamily="34" charset="0"/>
                </a:rPr>
                <a:t>Abfälle,</a:t>
              </a:r>
            </a:p>
            <a:p>
              <a:pPr lvl="1" eaLnBrk="1" hangingPunct="1">
                <a:spcBef>
                  <a:spcPts val="600"/>
                </a:spcBef>
                <a:buFontTx/>
                <a:buChar char="•"/>
              </a:pPr>
              <a:r>
                <a:rPr lang="de-DE" altLang="de-DE" sz="1400">
                  <a:solidFill>
                    <a:srgbClr val="1F497D"/>
                  </a:solidFill>
                  <a:cs typeface="Arial" panose="020B0604020202020204" pitchFamily="34" charset="0"/>
                </a:rPr>
                <a:t>Transport,</a:t>
              </a:r>
            </a:p>
            <a:p>
              <a:pPr lvl="1" eaLnBrk="1" hangingPunct="1">
                <a:spcBef>
                  <a:spcPts val="600"/>
                </a:spcBef>
                <a:buFontTx/>
                <a:buChar char="•"/>
              </a:pPr>
              <a:r>
                <a:rPr lang="de-DE" altLang="de-DE" sz="1400">
                  <a:solidFill>
                    <a:srgbClr val="1F497D"/>
                  </a:solidFill>
                  <a:cs typeface="Arial" panose="020B0604020202020204" pitchFamily="34" charset="0"/>
                </a:rPr>
                <a:t>…</a:t>
              </a:r>
            </a:p>
          </p:txBody>
        </p:sp>
      </p:grpSp>
      <p:sp>
        <p:nvSpPr>
          <p:cNvPr id="17414" name="Rectangle 7"/>
          <p:cNvSpPr>
            <a:spLocks noChangeArrowheads="1"/>
          </p:cNvSpPr>
          <p:nvPr/>
        </p:nvSpPr>
        <p:spPr bwMode="auto">
          <a:xfrm>
            <a:off x="304800" y="36513"/>
            <a:ext cx="8534400"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2400" b="1" u="sng">
                <a:solidFill>
                  <a:srgbClr val="1F497D"/>
                </a:solidFill>
                <a:cs typeface="Arial" panose="020B0604020202020204" pitchFamily="34" charset="0"/>
              </a:rPr>
              <a:t>Nachhaltigkeitskriterien</a:t>
            </a:r>
          </a:p>
        </p:txBody>
      </p:sp>
      <p:sp>
        <p:nvSpPr>
          <p:cNvPr id="17415" name="Rectangle 19"/>
          <p:cNvSpPr>
            <a:spLocks noGrp="1" noChangeArrowheads="1"/>
          </p:cNvSpPr>
          <p:nvPr>
            <p:ph type="title" idx="4294967295"/>
          </p:nvPr>
        </p:nvSpPr>
        <p:spPr>
          <a:xfrm>
            <a:off x="3657600" y="6588125"/>
            <a:ext cx="1828800" cy="269875"/>
          </a:xfrm>
        </p:spPr>
        <p:txBody>
          <a:bodyPr/>
          <a:lstStyle/>
          <a:p>
            <a:pPr eaLnBrk="1" hangingPunct="1"/>
            <a:r>
              <a:rPr lang="de-DE" altLang="de-DE" sz="1000" dirty="0" smtClean="0">
                <a:solidFill>
                  <a:srgbClr val="1F497D"/>
                </a:solidFill>
              </a:rPr>
              <a:t>Nachhaltigkeitskriterien</a:t>
            </a:r>
          </a:p>
        </p:txBody>
      </p:sp>
      <p:sp>
        <p:nvSpPr>
          <p:cNvPr id="17416" name="Text Box 10"/>
          <p:cNvSpPr txBox="1">
            <a:spLocks noChangeArrowheads="1"/>
          </p:cNvSpPr>
          <p:nvPr/>
        </p:nvSpPr>
        <p:spPr bwMode="auto">
          <a:xfrm>
            <a:off x="3286125" y="692150"/>
            <a:ext cx="25717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100">
                <a:solidFill>
                  <a:srgbClr val="1F497D"/>
                </a:solidFill>
                <a:cs typeface="Arial" panose="020B0604020202020204" pitchFamily="34" charset="0"/>
              </a:rPr>
              <a:t>nach: Hoffmann/ Ott/ Scherhorn 1997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CAD9EB"/>
            </a:gs>
            <a:gs pos="22000">
              <a:srgbClr val="F2F2F2"/>
            </a:gs>
            <a:gs pos="100000">
              <a:srgbClr val="F2F2F2"/>
            </a:gs>
          </a:gsLst>
          <a:lin ang="5400000" scaled="1"/>
        </a:gradFill>
        <a:effectLst/>
      </p:bgPr>
    </p:bg>
    <p:spTree>
      <p:nvGrpSpPr>
        <p:cNvPr id="1" name=""/>
        <p:cNvGrpSpPr/>
        <p:nvPr/>
      </p:nvGrpSpPr>
      <p:grpSpPr>
        <a:xfrm>
          <a:off x="0" y="0"/>
          <a:ext cx="0" cy="0"/>
          <a:chOff x="0" y="0"/>
          <a:chExt cx="0" cy="0"/>
        </a:xfrm>
      </p:grpSpPr>
      <p:sp>
        <p:nvSpPr>
          <p:cNvPr id="21506" name="Rectangle 7"/>
          <p:cNvSpPr>
            <a:spLocks noChangeArrowheads="1"/>
          </p:cNvSpPr>
          <p:nvPr/>
        </p:nvSpPr>
        <p:spPr bwMode="auto">
          <a:xfrm>
            <a:off x="304800" y="36513"/>
            <a:ext cx="8534400"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2400" b="1" u="sng">
                <a:solidFill>
                  <a:srgbClr val="376092"/>
                </a:solidFill>
                <a:cs typeface="Arial" panose="020B0604020202020204" pitchFamily="34" charset="0"/>
              </a:rPr>
              <a:t>Auswahlkriterien ethischer Investments</a:t>
            </a:r>
          </a:p>
        </p:txBody>
      </p:sp>
      <p:sp>
        <p:nvSpPr>
          <p:cNvPr id="21507" name="Text Box 10"/>
          <p:cNvSpPr txBox="1">
            <a:spLocks noChangeArrowheads="1"/>
          </p:cNvSpPr>
          <p:nvPr/>
        </p:nvSpPr>
        <p:spPr bwMode="auto">
          <a:xfrm>
            <a:off x="2892425" y="620713"/>
            <a:ext cx="33591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100">
                <a:solidFill>
                  <a:srgbClr val="1F497D"/>
                </a:solidFill>
                <a:cs typeface="Arial" panose="020B0604020202020204" pitchFamily="34" charset="0"/>
              </a:rPr>
              <a:t>zusammengestellt nach: Finanztest 10/2004, S.40</a:t>
            </a:r>
          </a:p>
        </p:txBody>
      </p:sp>
      <p:sp>
        <p:nvSpPr>
          <p:cNvPr id="21508" name="Rechteck 6"/>
          <p:cNvSpPr>
            <a:spLocks noChangeArrowheads="1"/>
          </p:cNvSpPr>
          <p:nvPr/>
        </p:nvSpPr>
        <p:spPr bwMode="auto">
          <a:xfrm>
            <a:off x="303212" y="1519907"/>
            <a:ext cx="2516188" cy="51408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ts val="500"/>
              </a:spcBef>
            </a:pPr>
            <a:r>
              <a:rPr lang="de-DE" altLang="de-DE" sz="1200" b="1" dirty="0">
                <a:solidFill>
                  <a:srgbClr val="1F497D"/>
                </a:solidFill>
                <a:cs typeface="Arial" panose="020B0604020202020204" pitchFamily="34" charset="0"/>
              </a:rPr>
              <a:t>Best-in-Class-Ansatz: </a:t>
            </a:r>
          </a:p>
          <a:p>
            <a:pPr eaLnBrk="1" hangingPunct="1">
              <a:spcBef>
                <a:spcPts val="500"/>
              </a:spcBef>
            </a:pPr>
            <a:r>
              <a:rPr lang="de-DE" altLang="de-DE" sz="1200" dirty="0">
                <a:solidFill>
                  <a:srgbClr val="1F497D"/>
                </a:solidFill>
                <a:cs typeface="Arial" panose="020B0604020202020204" pitchFamily="34" charset="0"/>
              </a:rPr>
              <a:t>Unternehmen werden innerhalb einer Branche miteinander verglichen und auf ihre Nachhaltigkeit überprüft. </a:t>
            </a:r>
          </a:p>
          <a:p>
            <a:pPr eaLnBrk="1" hangingPunct="1">
              <a:spcBef>
                <a:spcPts val="500"/>
              </a:spcBef>
            </a:pPr>
            <a:r>
              <a:rPr lang="de-DE" altLang="de-DE" sz="1200" dirty="0">
                <a:solidFill>
                  <a:srgbClr val="1F497D"/>
                </a:solidFill>
                <a:cs typeface="Arial" panose="020B0604020202020204" pitchFamily="34" charset="0"/>
              </a:rPr>
              <a:t>Die Besten jeder Branche kommen ins Portfolio des Fonds. </a:t>
            </a:r>
          </a:p>
          <a:p>
            <a:pPr eaLnBrk="1" hangingPunct="1">
              <a:spcBef>
                <a:spcPts val="500"/>
              </a:spcBef>
            </a:pPr>
            <a:r>
              <a:rPr lang="de-DE" altLang="de-DE" sz="1200" dirty="0">
                <a:solidFill>
                  <a:srgbClr val="1F497D"/>
                </a:solidFill>
                <a:cs typeface="Arial" panose="020B0604020202020204" pitchFamily="34" charset="0"/>
              </a:rPr>
              <a:t>Mit Ausnahme der durch Negativkriterien ausgeschlossenen Branchen sind also alle Branchen vertreten.</a:t>
            </a:r>
            <a:endParaRPr lang="de-DE" altLang="de-DE" sz="1200" b="1" i="1" dirty="0">
              <a:solidFill>
                <a:srgbClr val="1F497D"/>
              </a:solidFill>
              <a:cs typeface="Arial" panose="020B0604020202020204" pitchFamily="34" charset="0"/>
            </a:endParaRPr>
          </a:p>
          <a:p>
            <a:pPr eaLnBrk="1" hangingPunct="1">
              <a:spcBef>
                <a:spcPts val="500"/>
              </a:spcBef>
            </a:pPr>
            <a:r>
              <a:rPr lang="de-DE" altLang="de-DE" sz="1200" b="1" dirty="0">
                <a:solidFill>
                  <a:srgbClr val="1F497D"/>
                </a:solidFill>
                <a:cs typeface="Arial" panose="020B0604020202020204" pitchFamily="34" charset="0"/>
              </a:rPr>
              <a:t>Gegenentwurf:</a:t>
            </a:r>
            <a:r>
              <a:rPr lang="de-DE" altLang="de-DE" sz="1200" dirty="0">
                <a:solidFill>
                  <a:srgbClr val="1F497D"/>
                </a:solidFill>
                <a:cs typeface="Arial" panose="020B0604020202020204" pitchFamily="34" charset="0"/>
              </a:rPr>
              <a:t> </a:t>
            </a:r>
          </a:p>
          <a:p>
            <a:pPr eaLnBrk="1" hangingPunct="1">
              <a:spcBef>
                <a:spcPts val="500"/>
              </a:spcBef>
            </a:pPr>
            <a:r>
              <a:rPr lang="de-DE" altLang="de-DE" sz="1200" dirty="0">
                <a:solidFill>
                  <a:srgbClr val="1F497D"/>
                </a:solidFill>
                <a:cs typeface="Arial" panose="020B0604020202020204" pitchFamily="34" charset="0"/>
              </a:rPr>
              <a:t>Auswahl der  nachhaltigsten Unternehmen ohne Rücksicht auf die Branche. </a:t>
            </a:r>
          </a:p>
          <a:p>
            <a:pPr eaLnBrk="1" hangingPunct="1">
              <a:spcBef>
                <a:spcPts val="500"/>
              </a:spcBef>
            </a:pPr>
            <a:r>
              <a:rPr lang="de-DE" altLang="de-DE" sz="1200" dirty="0">
                <a:solidFill>
                  <a:srgbClr val="1F497D"/>
                </a:solidFill>
                <a:cs typeface="Arial" panose="020B0604020202020204" pitchFamily="34" charset="0"/>
              </a:rPr>
              <a:t>Bei diesem Verfahren haben Aktiengesellschaften aus heiklen Branchen von vornherein schlechtere Chancen.</a:t>
            </a:r>
          </a:p>
          <a:p>
            <a:pPr eaLnBrk="1" hangingPunct="1">
              <a:spcBef>
                <a:spcPts val="500"/>
              </a:spcBef>
            </a:pPr>
            <a:r>
              <a:rPr lang="de-DE" altLang="de-DE" sz="1200" dirty="0">
                <a:solidFill>
                  <a:srgbClr val="1F497D"/>
                </a:solidFill>
                <a:cs typeface="Arial" panose="020B0604020202020204" pitchFamily="34" charset="0"/>
              </a:rPr>
              <a:t>Die Aktienmischung ist bei diesen Fonds in der Regel nicht so ausgewogen wie bei Fonds, die den Best-in-Class-Ansatz befolgen.</a:t>
            </a:r>
          </a:p>
        </p:txBody>
      </p:sp>
      <p:sp>
        <p:nvSpPr>
          <p:cNvPr id="21509" name="Rectangle 7"/>
          <p:cNvSpPr>
            <a:spLocks noChangeArrowheads="1"/>
          </p:cNvSpPr>
          <p:nvPr/>
        </p:nvSpPr>
        <p:spPr bwMode="auto">
          <a:xfrm>
            <a:off x="303212" y="908720"/>
            <a:ext cx="2514600" cy="611187"/>
          </a:xfrm>
          <a:prstGeom prst="rect">
            <a:avLst/>
          </a:prstGeom>
          <a:solidFill>
            <a:srgbClr val="B8CCE4"/>
          </a:solidFill>
          <a:ln w="12700">
            <a:solidFill>
              <a:srgbClr val="1F497D"/>
            </a:solidFill>
            <a:miter lim="800000"/>
            <a:headEnd/>
            <a:tailEnd/>
          </a:ln>
        </p:spPr>
        <p:txBody>
          <a:bodyPr anchor="ctr" anchorCtr="1"/>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sz="1400" b="1" dirty="0">
                <a:solidFill>
                  <a:srgbClr val="1F497D"/>
                </a:solidFill>
                <a:cs typeface="Arial" panose="020B0604020202020204" pitchFamily="34" charset="0"/>
              </a:rPr>
              <a:t>Vergleichsorientiert</a:t>
            </a:r>
            <a:endParaRPr lang="de-DE" altLang="de-DE" sz="1400" dirty="0">
              <a:solidFill>
                <a:srgbClr val="1F497D"/>
              </a:solidFill>
              <a:cs typeface="Arial" panose="020B0604020202020204" pitchFamily="34" charset="0"/>
            </a:endParaRPr>
          </a:p>
        </p:txBody>
      </p:sp>
      <p:graphicFrame>
        <p:nvGraphicFramePr>
          <p:cNvPr id="9" name="Tabelle 8"/>
          <p:cNvGraphicFramePr>
            <a:graphicFrameLocks noGrp="1"/>
          </p:cNvGraphicFramePr>
          <p:nvPr>
            <p:extLst>
              <p:ext uri="{D42A27DB-BD31-4B8C-83A1-F6EECF244321}">
                <p14:modId xmlns:p14="http://schemas.microsoft.com/office/powerpoint/2010/main" val="3897373447"/>
              </p:ext>
            </p:extLst>
          </p:nvPr>
        </p:nvGraphicFramePr>
        <p:xfrm>
          <a:off x="2892425" y="908720"/>
          <a:ext cx="6096000" cy="5753070"/>
        </p:xfrm>
        <a:graphic>
          <a:graphicData uri="http://schemas.openxmlformats.org/drawingml/2006/table">
            <a:tbl>
              <a:tblPr firstRow="1" bandRow="1">
                <a:tableStyleId>{5C22544A-7EE6-4342-B048-85BDC9FD1C3A}</a:tableStyleId>
              </a:tblPr>
              <a:tblGrid>
                <a:gridCol w="3049674"/>
                <a:gridCol w="358093"/>
                <a:gridCol w="2688233"/>
              </a:tblGrid>
              <a:tr h="294384">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altLang="de-DE" sz="1400" b="1" dirty="0" smtClean="0">
                          <a:solidFill>
                            <a:srgbClr val="1F497D"/>
                          </a:solidFill>
                          <a:latin typeface="Arial" panose="020B0604020202020204" pitchFamily="34" charset="0"/>
                          <a:cs typeface="Arial" panose="020B0604020202020204" pitchFamily="34" charset="0"/>
                        </a:rPr>
                        <a:t>Prinzipienorientiert</a:t>
                      </a:r>
                      <a:endParaRPr lang="de-DE" altLang="de-DE" sz="1400" dirty="0" smtClean="0">
                        <a:solidFill>
                          <a:srgbClr val="1F497D"/>
                        </a:solidFill>
                        <a:latin typeface="Arial" panose="020B0604020202020204" pitchFamily="34" charset="0"/>
                        <a:cs typeface="Arial" panose="020B0604020202020204" pitchFamily="34" charset="0"/>
                      </a:endParaRPr>
                    </a:p>
                  </a:txBody>
                  <a:tcPr marT="45715" marB="45715" anchor="ctr">
                    <a:lnL w="9525" cap="flat" cmpd="sng" algn="ctr">
                      <a:solidFill>
                        <a:srgbClr val="1F497D"/>
                      </a:solidFill>
                      <a:prstDash val="solid"/>
                      <a:round/>
                      <a:headEnd type="none" w="med" len="med"/>
                      <a:tailEnd type="none" w="med" len="med"/>
                    </a:lnL>
                    <a:lnR w="9525" cap="flat" cmpd="sng" algn="ctr">
                      <a:solidFill>
                        <a:srgbClr val="1F497D"/>
                      </a:solidFill>
                      <a:prstDash val="solid"/>
                      <a:round/>
                      <a:headEnd type="none" w="med" len="med"/>
                      <a:tailEnd type="none" w="med" len="med"/>
                    </a:lnR>
                    <a:lnT w="9525" cap="flat" cmpd="sng" algn="ctr">
                      <a:solidFill>
                        <a:srgbClr val="1F497D"/>
                      </a:solidFill>
                      <a:prstDash val="solid"/>
                      <a:round/>
                      <a:headEnd type="none" w="med" len="med"/>
                      <a:tailEnd type="none" w="med" len="med"/>
                    </a:lnT>
                    <a:lnB w="9525" cap="flat" cmpd="sng" algn="ctr">
                      <a:solidFill>
                        <a:srgbClr val="1F497D"/>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hMerge="1">
                  <a:txBody>
                    <a:bodyPr/>
                    <a:lstStyle/>
                    <a:p>
                      <a:endParaRPr lang="de-DE" dirty="0"/>
                    </a:p>
                  </a:txBody>
                  <a:tcPr/>
                </a:tc>
                <a:tc hMerge="1">
                  <a:txBody>
                    <a:bodyPr/>
                    <a:lstStyle/>
                    <a:p>
                      <a:endParaRPr lang="de-DE"/>
                    </a:p>
                  </a:txBody>
                  <a:tcPr/>
                </a:tc>
              </a:tr>
              <a:tr h="29552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altLang="de-DE" sz="1400" b="1" dirty="0" smtClean="0">
                          <a:solidFill>
                            <a:srgbClr val="C00000"/>
                          </a:solidFill>
                          <a:latin typeface="Arial" panose="020B0604020202020204" pitchFamily="34" charset="0"/>
                          <a:cs typeface="Arial" panose="020B0604020202020204" pitchFamily="34" charset="0"/>
                        </a:rPr>
                        <a:t>Mögliche Negativkriterien</a:t>
                      </a:r>
                      <a:endParaRPr lang="de-DE" altLang="de-DE" sz="1400" dirty="0" smtClean="0">
                        <a:solidFill>
                          <a:srgbClr val="C00000"/>
                        </a:solidFill>
                        <a:latin typeface="Arial" panose="020B0604020202020204" pitchFamily="34" charset="0"/>
                        <a:cs typeface="Arial" panose="020B0604020202020204" pitchFamily="34" charset="0"/>
                      </a:endParaRPr>
                    </a:p>
                  </a:txBody>
                  <a:tcPr marT="45715" marB="45715">
                    <a:lnL w="9525" cap="flat" cmpd="sng" algn="ctr">
                      <a:solidFill>
                        <a:srgbClr val="1F497D"/>
                      </a:solidFill>
                      <a:prstDash val="solid"/>
                      <a:round/>
                      <a:headEnd type="none" w="med" len="med"/>
                      <a:tailEnd type="none" w="med" len="med"/>
                    </a:lnL>
                    <a:lnR w="9525" cap="flat" cmpd="sng" algn="ctr">
                      <a:solidFill>
                        <a:srgbClr val="1F497D"/>
                      </a:solidFill>
                      <a:prstDash val="solid"/>
                      <a:round/>
                      <a:headEnd type="none" w="med" len="med"/>
                      <a:tailEnd type="none" w="med" len="med"/>
                    </a:lnR>
                    <a:lnT w="9525" cap="flat" cmpd="sng" algn="ctr">
                      <a:solidFill>
                        <a:srgbClr val="1F497D"/>
                      </a:solidFill>
                      <a:prstDash val="solid"/>
                      <a:round/>
                      <a:headEnd type="none" w="med" len="med"/>
                      <a:tailEnd type="none" w="med" len="med"/>
                    </a:lnT>
                    <a:lnB w="9525" cap="flat" cmpd="sng" algn="ctr">
                      <a:solidFill>
                        <a:srgbClr val="1F497D"/>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altLang="de-DE" sz="1400" b="1" dirty="0" smtClean="0">
                          <a:solidFill>
                            <a:srgbClr val="00B050"/>
                          </a:solidFill>
                          <a:latin typeface="Arial" panose="020B0604020202020204" pitchFamily="34" charset="0"/>
                          <a:cs typeface="Arial" panose="020B0604020202020204" pitchFamily="34" charset="0"/>
                        </a:rPr>
                        <a:t>Mögliche Positivkriterien</a:t>
                      </a:r>
                      <a:endParaRPr lang="de-DE" altLang="de-DE" sz="1400" dirty="0" smtClean="0">
                        <a:solidFill>
                          <a:srgbClr val="00B050"/>
                        </a:solidFill>
                        <a:latin typeface="Arial" panose="020B0604020202020204" pitchFamily="34" charset="0"/>
                        <a:cs typeface="Arial" panose="020B0604020202020204" pitchFamily="34" charset="0"/>
                      </a:endParaRPr>
                    </a:p>
                  </a:txBody>
                  <a:tcPr marT="45715" marB="45715">
                    <a:lnL w="9525" cap="flat" cmpd="sng" algn="ctr">
                      <a:solidFill>
                        <a:srgbClr val="1F497D"/>
                      </a:solidFill>
                      <a:prstDash val="solid"/>
                      <a:round/>
                      <a:headEnd type="none" w="med" len="med"/>
                      <a:tailEnd type="none" w="med" len="med"/>
                    </a:lnL>
                    <a:lnR w="9525" cap="flat" cmpd="sng" algn="ctr">
                      <a:solidFill>
                        <a:srgbClr val="1F497D"/>
                      </a:solidFill>
                      <a:prstDash val="solid"/>
                      <a:round/>
                      <a:headEnd type="none" w="med" len="med"/>
                      <a:tailEnd type="none" w="med" len="med"/>
                    </a:lnR>
                    <a:lnT w="9525" cap="flat" cmpd="sng" algn="ctr">
                      <a:solidFill>
                        <a:srgbClr val="1F497D"/>
                      </a:solidFill>
                      <a:prstDash val="solid"/>
                      <a:round/>
                      <a:headEnd type="none" w="med" len="med"/>
                      <a:tailEnd type="none" w="med" len="med"/>
                    </a:lnT>
                    <a:lnB w="9525" cap="flat" cmpd="sng" algn="ctr">
                      <a:solidFill>
                        <a:srgbClr val="1F497D"/>
                      </a:solidFill>
                      <a:prstDash val="solid"/>
                      <a:round/>
                      <a:headEnd type="none" w="med" len="med"/>
                      <a:tailEnd type="none" w="med" len="med"/>
                    </a:lnB>
                    <a:lnTlToBr w="12700" cmpd="sng">
                      <a:noFill/>
                      <a:prstDash val="solid"/>
                    </a:lnTlToBr>
                    <a:lnBlToTr w="12700" cmpd="sng">
                      <a:noFill/>
                      <a:prstDash val="solid"/>
                    </a:lnBlToTr>
                    <a:solidFill>
                      <a:srgbClr val="B8CCE4"/>
                    </a:solidFill>
                  </a:tcPr>
                </a:tc>
                <a:tc hMerge="1">
                  <a:txBody>
                    <a:bodyPr/>
                    <a:lstStyle/>
                    <a:p>
                      <a:endParaRPr lang="de-DE"/>
                    </a:p>
                  </a:txBody>
                  <a:tcPr/>
                </a:tc>
              </a:tr>
              <a:tr h="592652">
                <a:tc row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altLang="de-DE" sz="1100" b="1" dirty="0" smtClean="0">
                          <a:solidFill>
                            <a:srgbClr val="1F497D"/>
                          </a:solidFill>
                          <a:latin typeface="Arial" panose="020B0604020202020204" pitchFamily="34" charset="0"/>
                          <a:cs typeface="Arial" panose="020B0604020202020204" pitchFamily="34" charset="0"/>
                          <a:sym typeface="Wingdings 3" panose="05040102010807070707" pitchFamily="18" charset="2"/>
                        </a:rPr>
                        <a:t></a:t>
                      </a:r>
                      <a:r>
                        <a:rPr lang="de-DE" altLang="de-DE" sz="1100" b="1" dirty="0" smtClean="0">
                          <a:solidFill>
                            <a:srgbClr val="1F497D"/>
                          </a:solidFill>
                          <a:latin typeface="Arial" panose="020B0604020202020204" pitchFamily="34" charset="0"/>
                          <a:cs typeface="Arial" panose="020B0604020202020204" pitchFamily="34" charset="0"/>
                        </a:rPr>
                        <a:t>Negativkriterien.</a:t>
                      </a:r>
                      <a:r>
                        <a:rPr lang="de-DE" altLang="de-DE" sz="1100" dirty="0" smtClean="0">
                          <a:solidFill>
                            <a:srgbClr val="1F497D"/>
                          </a:solidFill>
                          <a:latin typeface="Arial" panose="020B0604020202020204" pitchFamily="34" charset="0"/>
                          <a:cs typeface="Arial" panose="020B0604020202020204" pitchFamily="34" charset="0"/>
                        </a:rPr>
                        <a:t> Fondsgesellschaften schließen damit Unternehmen, die in bestimmten Bereichen tätig sind, von vornherein aus. Die Definition der Kriterien und ihre Anwendung unterscheiden sich von Anbieter zu Anbieter. Einige Fonds lassen bei bestimmten Ausschlusskriterien einen Umsatzanteil von 1 bis 10 Prozent zu. </a:t>
                      </a:r>
                    </a:p>
                    <a:p>
                      <a:pPr marL="0" marR="0" indent="0" algn="l" defTabSz="914400" rtl="0" eaLnBrk="1" fontAlgn="auto" latinLnBrk="0" hangingPunct="1">
                        <a:lnSpc>
                          <a:spcPct val="100000"/>
                        </a:lnSpc>
                        <a:spcBef>
                          <a:spcPts val="0"/>
                        </a:spcBef>
                        <a:spcAft>
                          <a:spcPts val="300"/>
                        </a:spcAft>
                        <a:buClrTx/>
                        <a:buSzTx/>
                        <a:buFontTx/>
                        <a:buNone/>
                        <a:tabLst/>
                        <a:defRPr/>
                      </a:pPr>
                      <a:r>
                        <a:rPr lang="de-DE" altLang="de-DE" sz="1100" b="1" dirty="0" smtClean="0">
                          <a:solidFill>
                            <a:srgbClr val="1F497D"/>
                          </a:solidFill>
                          <a:latin typeface="Arial" panose="020B0604020202020204" pitchFamily="34" charset="0"/>
                          <a:cs typeface="Arial" panose="020B0604020202020204" pitchFamily="34" charset="0"/>
                        </a:rPr>
                        <a:t>- Atom-/Kernenergie:</a:t>
                      </a:r>
                      <a:r>
                        <a:rPr lang="de-DE" altLang="de-DE" sz="1100" dirty="0" smtClean="0">
                          <a:solidFill>
                            <a:srgbClr val="1F497D"/>
                          </a:solidFill>
                          <a:latin typeface="Arial" panose="020B0604020202020204" pitchFamily="34" charset="0"/>
                          <a:cs typeface="Arial" panose="020B0604020202020204" pitchFamily="34" charset="0"/>
                        </a:rPr>
                        <a:t> Unternehmen, die Atomkraftwerke besitzen oder betreiben oder Geld durch den Verkauf von Atomenergie verdienen.</a:t>
                      </a:r>
                    </a:p>
                    <a:p>
                      <a:pPr marL="0" marR="0" indent="0" algn="l" defTabSz="914400" rtl="0" eaLnBrk="1" fontAlgn="auto" latinLnBrk="0" hangingPunct="1">
                        <a:lnSpc>
                          <a:spcPct val="100000"/>
                        </a:lnSpc>
                        <a:spcBef>
                          <a:spcPts val="0"/>
                        </a:spcBef>
                        <a:spcAft>
                          <a:spcPts val="300"/>
                        </a:spcAft>
                        <a:buClrTx/>
                        <a:buSzTx/>
                        <a:buFontTx/>
                        <a:buNone/>
                        <a:tabLst/>
                        <a:defRPr/>
                      </a:pPr>
                      <a:r>
                        <a:rPr lang="de-DE" altLang="de-DE" sz="1100" b="1" dirty="0" smtClean="0">
                          <a:solidFill>
                            <a:srgbClr val="1F497D"/>
                          </a:solidFill>
                          <a:latin typeface="Arial" panose="020B0604020202020204" pitchFamily="34" charset="0"/>
                          <a:cs typeface="Arial" panose="020B0604020202020204" pitchFamily="34" charset="0"/>
                        </a:rPr>
                        <a:t>- Waffen/Rüstung:</a:t>
                      </a:r>
                      <a:r>
                        <a:rPr lang="de-DE" altLang="de-DE" sz="1100" dirty="0" smtClean="0">
                          <a:solidFill>
                            <a:srgbClr val="1F497D"/>
                          </a:solidFill>
                          <a:latin typeface="Arial" panose="020B0604020202020204" pitchFamily="34" charset="0"/>
                          <a:cs typeface="Arial" panose="020B0604020202020204" pitchFamily="34" charset="0"/>
                        </a:rPr>
                        <a:t> Unternehmen, die Waffen oder Waffensysteme herstellen.</a:t>
                      </a:r>
                    </a:p>
                    <a:p>
                      <a:pPr marL="0" marR="0" indent="0" algn="l" defTabSz="914400" rtl="0" eaLnBrk="1" fontAlgn="auto" latinLnBrk="0" hangingPunct="1">
                        <a:lnSpc>
                          <a:spcPct val="100000"/>
                        </a:lnSpc>
                        <a:spcBef>
                          <a:spcPts val="0"/>
                        </a:spcBef>
                        <a:spcAft>
                          <a:spcPts val="300"/>
                        </a:spcAft>
                        <a:buClrTx/>
                        <a:buSzTx/>
                        <a:buFontTx/>
                        <a:buNone/>
                        <a:tabLst/>
                        <a:defRPr/>
                      </a:pPr>
                      <a:r>
                        <a:rPr lang="de-DE" altLang="de-DE" sz="1100" b="1" dirty="0" smtClean="0">
                          <a:solidFill>
                            <a:srgbClr val="1F497D"/>
                          </a:solidFill>
                          <a:latin typeface="Arial" panose="020B0604020202020204" pitchFamily="34" charset="0"/>
                          <a:cs typeface="Arial" panose="020B0604020202020204" pitchFamily="34" charset="0"/>
                        </a:rPr>
                        <a:t>- Tabak, Alkohol:</a:t>
                      </a:r>
                      <a:r>
                        <a:rPr lang="de-DE" altLang="de-DE" sz="1100" dirty="0" smtClean="0">
                          <a:solidFill>
                            <a:srgbClr val="1F497D"/>
                          </a:solidFill>
                          <a:latin typeface="Arial" panose="020B0604020202020204" pitchFamily="34" charset="0"/>
                          <a:cs typeface="Arial" panose="020B0604020202020204" pitchFamily="34" charset="0"/>
                        </a:rPr>
                        <a:t> Unternehmen, die solche Produkte herstellen. </a:t>
                      </a:r>
                    </a:p>
                    <a:p>
                      <a:pPr marL="0" marR="0" indent="0" algn="l" defTabSz="914400" rtl="0" eaLnBrk="1" fontAlgn="auto" latinLnBrk="0" hangingPunct="1">
                        <a:lnSpc>
                          <a:spcPct val="100000"/>
                        </a:lnSpc>
                        <a:spcBef>
                          <a:spcPts val="0"/>
                        </a:spcBef>
                        <a:spcAft>
                          <a:spcPts val="300"/>
                        </a:spcAft>
                        <a:buClrTx/>
                        <a:buSzTx/>
                        <a:buFontTx/>
                        <a:buNone/>
                        <a:tabLst/>
                        <a:defRPr/>
                      </a:pPr>
                      <a:r>
                        <a:rPr lang="de-DE" altLang="de-DE" sz="1100" b="1" dirty="0" smtClean="0">
                          <a:solidFill>
                            <a:srgbClr val="1F497D"/>
                          </a:solidFill>
                          <a:latin typeface="Arial" panose="020B0604020202020204" pitchFamily="34" charset="0"/>
                          <a:cs typeface="Arial" panose="020B0604020202020204" pitchFamily="34" charset="0"/>
                        </a:rPr>
                        <a:t>Agrargentechnologie:</a:t>
                      </a:r>
                      <a:r>
                        <a:rPr lang="de-DE" altLang="de-DE" sz="1100" dirty="0" smtClean="0">
                          <a:solidFill>
                            <a:srgbClr val="1F497D"/>
                          </a:solidFill>
                          <a:latin typeface="Arial" panose="020B0604020202020204" pitchFamily="34" charset="0"/>
                          <a:cs typeface="Arial" panose="020B0604020202020204" pitchFamily="34" charset="0"/>
                        </a:rPr>
                        <a:t> Unternehmen, die Kulturpflanzen gentechnisch verändern und diese zum Beispiel als Saatgut in der Landwirtschaft ausbringen.</a:t>
                      </a:r>
                    </a:p>
                    <a:p>
                      <a:pPr marL="0" marR="0" indent="0" algn="l" defTabSz="914400" rtl="0" eaLnBrk="1" fontAlgn="auto" latinLnBrk="0" hangingPunct="1">
                        <a:lnSpc>
                          <a:spcPct val="100000"/>
                        </a:lnSpc>
                        <a:spcBef>
                          <a:spcPts val="0"/>
                        </a:spcBef>
                        <a:spcAft>
                          <a:spcPts val="300"/>
                        </a:spcAft>
                        <a:buClrTx/>
                        <a:buSzTx/>
                        <a:buFontTx/>
                        <a:buNone/>
                        <a:tabLst/>
                        <a:defRPr/>
                      </a:pPr>
                      <a:r>
                        <a:rPr lang="de-DE" altLang="de-DE" sz="1100" b="1" dirty="0" smtClean="0">
                          <a:solidFill>
                            <a:srgbClr val="1F497D"/>
                          </a:solidFill>
                          <a:latin typeface="Arial" panose="020B0604020202020204" pitchFamily="34" charset="0"/>
                          <a:cs typeface="Arial" panose="020B0604020202020204" pitchFamily="34" charset="0"/>
                        </a:rPr>
                        <a:t>Agrargentechnologie:</a:t>
                      </a:r>
                      <a:r>
                        <a:rPr lang="de-DE" altLang="de-DE" sz="1100" dirty="0" smtClean="0">
                          <a:solidFill>
                            <a:srgbClr val="1F497D"/>
                          </a:solidFill>
                          <a:latin typeface="Arial" panose="020B0604020202020204" pitchFamily="34" charset="0"/>
                          <a:cs typeface="Arial" panose="020B0604020202020204" pitchFamily="34" charset="0"/>
                        </a:rPr>
                        <a:t> Unternehmen, die Kulturpflanzen gentechnisch verändern und diese zum Beispiel als Saatgut in der Landwirtschaft ausbringen.</a:t>
                      </a:r>
                    </a:p>
                    <a:p>
                      <a:pPr marL="0" marR="0" indent="0" algn="l" defTabSz="914400" rtl="0" eaLnBrk="1" fontAlgn="auto" latinLnBrk="0" hangingPunct="1">
                        <a:lnSpc>
                          <a:spcPct val="100000"/>
                        </a:lnSpc>
                        <a:spcBef>
                          <a:spcPts val="0"/>
                        </a:spcBef>
                        <a:spcAft>
                          <a:spcPts val="300"/>
                        </a:spcAft>
                        <a:buClrTx/>
                        <a:buSzTx/>
                        <a:buFontTx/>
                        <a:buNone/>
                        <a:tabLst/>
                        <a:defRPr/>
                      </a:pPr>
                      <a:r>
                        <a:rPr lang="de-DE" altLang="de-DE" sz="1100" b="1" dirty="0" smtClean="0">
                          <a:solidFill>
                            <a:srgbClr val="1F497D"/>
                          </a:solidFill>
                          <a:latin typeface="Arial" panose="020B0604020202020204" pitchFamily="34" charset="0"/>
                          <a:cs typeface="Arial" panose="020B0604020202020204" pitchFamily="34" charset="0"/>
                        </a:rPr>
                        <a:t>Reichweite:</a:t>
                      </a:r>
                      <a:r>
                        <a:rPr lang="de-DE" altLang="de-DE" sz="1100" dirty="0" smtClean="0">
                          <a:solidFill>
                            <a:srgbClr val="1F497D"/>
                          </a:solidFill>
                          <a:latin typeface="Arial" panose="020B0604020202020204" pitchFamily="34" charset="0"/>
                          <a:cs typeface="Arial" panose="020B0604020202020204" pitchFamily="34" charset="0"/>
                        </a:rPr>
                        <a:t> Bei einigen Fonds gelten die Ausschlusskriterien nur für das Unternehmen selbst. Bei anderen Fonds erstrecken sie sich auch auf Tochtergesellschaften und verbundene Unternehmen.</a:t>
                      </a:r>
                    </a:p>
                  </a:txBody>
                  <a:tcPr marT="45715" marB="45715">
                    <a:lnL w="9525" cap="flat" cmpd="sng" algn="ctr">
                      <a:noFill/>
                      <a:prstDash val="solid"/>
                      <a:round/>
                      <a:headEnd type="none" w="med" len="med"/>
                      <a:tailEnd type="none" w="med" len="med"/>
                    </a:lnL>
                    <a:lnR w="9525" cap="flat" cmpd="sng" algn="ctr">
                      <a:solidFill>
                        <a:srgbClr val="1F497D"/>
                      </a:solidFill>
                      <a:prstDash val="solid"/>
                      <a:round/>
                      <a:headEnd type="none" w="med" len="med"/>
                      <a:tailEnd type="none" w="med" len="med"/>
                    </a:lnR>
                    <a:lnT w="9525" cap="flat" cmpd="sng" algn="ctr">
                      <a:solidFill>
                        <a:srgbClr val="1F497D"/>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altLang="de-DE" sz="1100" b="1" dirty="0" smtClean="0">
                          <a:solidFill>
                            <a:srgbClr val="1F497D"/>
                          </a:solidFill>
                          <a:latin typeface="Arial" panose="020B0604020202020204" pitchFamily="34" charset="0"/>
                          <a:cs typeface="Arial" panose="020B0604020202020204" pitchFamily="34" charset="0"/>
                          <a:sym typeface="Wingdings 3" panose="05040102010807070707" pitchFamily="18" charset="2"/>
                        </a:rPr>
                        <a:t></a:t>
                      </a:r>
                      <a:r>
                        <a:rPr lang="de-DE" altLang="de-DE" sz="1100" b="1" dirty="0" smtClean="0">
                          <a:solidFill>
                            <a:srgbClr val="1F497D"/>
                          </a:solidFill>
                          <a:latin typeface="Arial" panose="020B0604020202020204" pitchFamily="34" charset="0"/>
                          <a:cs typeface="Arial" panose="020B0604020202020204" pitchFamily="34" charset="0"/>
                        </a:rPr>
                        <a:t>Positivkriterien.</a:t>
                      </a:r>
                      <a:r>
                        <a:rPr lang="de-DE" altLang="de-DE" sz="1100" dirty="0" smtClean="0">
                          <a:solidFill>
                            <a:srgbClr val="1F497D"/>
                          </a:solidFill>
                          <a:latin typeface="Arial" panose="020B0604020202020204" pitchFamily="34" charset="0"/>
                          <a:cs typeface="Arial" panose="020B0604020202020204" pitchFamily="34" charset="0"/>
                        </a:rPr>
                        <a:t> Viele ethisch-ökologische Fonds nehmen nur Firmen auf, die bestimmte Mindeststandards erfüllen, unter anderem </a:t>
                      </a:r>
                    </a:p>
                  </a:txBody>
                  <a:tcPr marT="45715" marB="45715">
                    <a:lnL w="9525" cap="flat" cmpd="sng" algn="ctr">
                      <a:solidFill>
                        <a:srgbClr val="1F497D"/>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rgbClr val="1F497D"/>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endParaRPr lang="de-DE"/>
                    </a:p>
                  </a:txBody>
                  <a:tcPr/>
                </a:tc>
              </a:tr>
              <a:tr h="897892">
                <a:tc vMerge="1">
                  <a:txBody>
                    <a:bodyPr/>
                    <a:lstStyle/>
                    <a:p>
                      <a:endParaRPr lang="de-DE" sz="1800" dirty="0"/>
                    </a:p>
                  </a:txBody>
                  <a:tcPr marT="45715" marB="45715">
                    <a:lnL w="12700" cap="flat" cmpd="sng" algn="ctr">
                      <a:solidFill>
                        <a:srgbClr val="1F497D"/>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de-DE" sz="1100" dirty="0" smtClean="0">
                          <a:solidFill>
                            <a:srgbClr val="1F497D"/>
                          </a:solidFill>
                          <a:latin typeface="Arial" panose="020B0604020202020204" pitchFamily="34" charset="0"/>
                          <a:cs typeface="Arial" panose="020B0604020202020204" pitchFamily="34" charset="0"/>
                        </a:rPr>
                        <a:t>Sozial</a:t>
                      </a:r>
                      <a:endParaRPr lang="de-DE" sz="1100" dirty="0">
                        <a:solidFill>
                          <a:srgbClr val="1F497D"/>
                        </a:solidFill>
                        <a:latin typeface="Arial" panose="020B0604020202020204" pitchFamily="34" charset="0"/>
                        <a:cs typeface="Arial" panose="020B0604020202020204" pitchFamily="34" charset="0"/>
                      </a:endParaRPr>
                    </a:p>
                  </a:txBody>
                  <a:tcPr marT="45715" marB="45715" vert="vert270" anchor="ctr" anchorCtr="1">
                    <a:lnL w="9525" cap="flat" cmpd="sng" algn="ctr">
                      <a:solidFill>
                        <a:srgbClr val="1F497D"/>
                      </a:solidFill>
                      <a:prstDash val="solid"/>
                      <a:round/>
                      <a:headEnd type="none" w="med" len="med"/>
                      <a:tailEnd type="none" w="med" len="med"/>
                    </a:lnL>
                    <a:lnR w="9525" cap="flat" cmpd="sng" algn="ctr">
                      <a:solidFill>
                        <a:schemeClr val="accent3">
                          <a:lumMod val="5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altLang="de-DE" sz="1100" b="1" dirty="0" smtClean="0">
                          <a:solidFill>
                            <a:srgbClr val="1F497D"/>
                          </a:solidFill>
                          <a:latin typeface="Arial" panose="020B0604020202020204" pitchFamily="34" charset="0"/>
                          <a:cs typeface="Arial" panose="020B0604020202020204" pitchFamily="34" charset="0"/>
                        </a:rPr>
                        <a:t>Mindestsozialstandards</a:t>
                      </a:r>
                      <a:r>
                        <a:rPr lang="de-DE" altLang="de-DE" sz="1100" dirty="0" smtClean="0">
                          <a:solidFill>
                            <a:srgbClr val="1F497D"/>
                          </a:solidFill>
                          <a:latin typeface="Arial" panose="020B0604020202020204" pitchFamily="34" charset="0"/>
                          <a:cs typeface="Arial" panose="020B0604020202020204" pitchFamily="34" charset="0"/>
                        </a:rPr>
                        <a:t>, zum Beispiel die Kernarbeitsnormen der International Labour </a:t>
                      </a:r>
                      <a:r>
                        <a:rPr lang="de-DE" altLang="de-DE" sz="1100" dirty="0" err="1" smtClean="0">
                          <a:solidFill>
                            <a:srgbClr val="1F497D"/>
                          </a:solidFill>
                          <a:latin typeface="Arial" panose="020B0604020202020204" pitchFamily="34" charset="0"/>
                          <a:cs typeface="Arial" panose="020B0604020202020204" pitchFamily="34" charset="0"/>
                        </a:rPr>
                        <a:t>Organization</a:t>
                      </a:r>
                      <a:r>
                        <a:rPr lang="de-DE" altLang="de-DE" sz="1100" dirty="0" smtClean="0">
                          <a:solidFill>
                            <a:srgbClr val="1F497D"/>
                          </a:solidFill>
                          <a:latin typeface="Arial" panose="020B0604020202020204" pitchFamily="34" charset="0"/>
                          <a:cs typeface="Arial" panose="020B0604020202020204" pitchFamily="34" charset="0"/>
                        </a:rPr>
                        <a:t> (ILO) in eigenen Fertigungsstätten und bei den Zulieferern.</a:t>
                      </a:r>
                    </a:p>
                  </a:txBody>
                  <a:tcPr marT="45715" marB="45715" anchor="ctr">
                    <a:lnL w="9525" cap="flat" cmpd="sng" algn="ctr">
                      <a:solidFill>
                        <a:schemeClr val="accent3">
                          <a:lumMod val="50000"/>
                        </a:schemeClr>
                      </a:solidFill>
                      <a:prstDash val="solid"/>
                      <a:round/>
                      <a:headEnd type="none" w="med" len="med"/>
                      <a:tailEnd type="none" w="med" len="med"/>
                    </a:lnL>
                    <a:lnR w="952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r>
              <a:tr h="423550">
                <a:tc vMerge="1">
                  <a:txBody>
                    <a:bodyPr/>
                    <a:lstStyle/>
                    <a:p>
                      <a:pPr marL="0" marR="0" indent="0" algn="l" defTabSz="914400" rtl="0" eaLnBrk="1" fontAlgn="auto" latinLnBrk="0" hangingPunct="1">
                        <a:lnSpc>
                          <a:spcPct val="100000"/>
                        </a:lnSpc>
                        <a:spcBef>
                          <a:spcPts val="0"/>
                        </a:spcBef>
                        <a:spcAft>
                          <a:spcPts val="300"/>
                        </a:spcAft>
                        <a:buClrTx/>
                        <a:buSzTx/>
                        <a:buFontTx/>
                        <a:buNone/>
                        <a:tabLst/>
                        <a:defRPr/>
                      </a:pPr>
                      <a:endParaRPr lang="de-DE" altLang="de-DE" sz="1100" dirty="0" smtClean="0">
                        <a:solidFill>
                          <a:srgbClr val="1F497D"/>
                        </a:solidFill>
                        <a:latin typeface="Arial" panose="020B0604020202020204" pitchFamily="34" charset="0"/>
                        <a:cs typeface="Arial" panose="020B0604020202020204" pitchFamily="34" charset="0"/>
                      </a:endParaRPr>
                    </a:p>
                  </a:txBody>
                  <a:tcPr marT="45715" marB="45715">
                    <a:lnL w="12700" cap="flat" cmpd="sng" algn="ctr">
                      <a:solidFill>
                        <a:srgbClr val="1F497D"/>
                      </a:solidFill>
                      <a:prstDash val="solid"/>
                      <a:round/>
                      <a:headEnd type="none" w="med" len="med"/>
                      <a:tailEnd type="none" w="med" len="med"/>
                    </a:lnL>
                    <a:lnR w="12700" cmpd="sng">
                      <a:noFill/>
                    </a:lnR>
                    <a:lnT w="12700" cmpd="sng">
                      <a:noFill/>
                    </a:lnT>
                    <a:lnB w="12700" cap="flat" cmpd="sng" algn="ctr">
                      <a:solidFill>
                        <a:srgbClr val="1F497D"/>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altLang="de-DE" sz="1100" dirty="0" smtClean="0">
                          <a:solidFill>
                            <a:srgbClr val="1F497D"/>
                          </a:solidFill>
                          <a:latin typeface="Arial" panose="020B0604020202020204" pitchFamily="34" charset="0"/>
                          <a:cs typeface="Arial" panose="020B0604020202020204" pitchFamily="34" charset="0"/>
                        </a:rPr>
                        <a:t>Weitere Unternehmensleistungen, die für die Auswahl entscheidend sein können: </a:t>
                      </a:r>
                    </a:p>
                  </a:txBody>
                  <a:tcPr marT="45715" marB="45715" anchor="ctr">
                    <a:lnL w="9525" cap="flat" cmpd="sng" algn="ctr">
                      <a:solidFill>
                        <a:srgbClr val="1F497D"/>
                      </a:solidFill>
                      <a:prstDash val="solid"/>
                      <a:round/>
                      <a:headEnd type="none" w="med" len="med"/>
                      <a:tailEnd type="none" w="med" len="med"/>
                    </a:lnL>
                    <a:lnR w="952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de-DE"/>
                    </a:p>
                  </a:txBody>
                  <a:tcPr/>
                </a:tc>
              </a:tr>
              <a:tr h="749857">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altLang="de-DE" sz="1100" dirty="0" smtClean="0">
                        <a:solidFill>
                          <a:srgbClr val="1F497D"/>
                        </a:solidFill>
                        <a:latin typeface="Arial" panose="020B0604020202020204" pitchFamily="34" charset="0"/>
                        <a:cs typeface="Arial" panose="020B0604020202020204" pitchFamily="34" charset="0"/>
                      </a:endParaRPr>
                    </a:p>
                  </a:txBody>
                  <a:tcPr marT="45715" marB="45715">
                    <a:lnL w="12700" cap="flat" cmpd="sng" algn="ctr">
                      <a:solidFill>
                        <a:srgbClr val="1F497D"/>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altLang="de-DE" sz="1100" b="0" dirty="0" smtClean="0">
                          <a:solidFill>
                            <a:srgbClr val="1F497D"/>
                          </a:solidFill>
                          <a:latin typeface="Arial" panose="020B0604020202020204" pitchFamily="34" charset="0"/>
                          <a:cs typeface="Arial" panose="020B0604020202020204" pitchFamily="34" charset="0"/>
                        </a:rPr>
                        <a:t>Natur-verträglich</a:t>
                      </a:r>
                    </a:p>
                  </a:txBody>
                  <a:tcPr marT="45715" marB="45715" vert="vert270" anchor="ctr" anchorCtr="1">
                    <a:lnL w="9525" cap="flat" cmpd="sng" algn="ctr">
                      <a:solidFill>
                        <a:srgbClr val="1F497D"/>
                      </a:solidFill>
                      <a:prstDash val="solid"/>
                      <a:round/>
                      <a:headEnd type="none" w="med" len="med"/>
                      <a:tailEnd type="none" w="med" len="med"/>
                    </a:lnL>
                    <a:lnR w="9525" cap="flat" cmpd="sng" algn="ctr">
                      <a:solidFill>
                        <a:srgbClr val="1F497D"/>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l" eaLnBrk="1" hangingPunct="1">
                        <a:spcBef>
                          <a:spcPts val="600"/>
                        </a:spcBef>
                      </a:pPr>
                      <a:r>
                        <a:rPr lang="de-DE" altLang="de-DE" sz="1100" b="1" dirty="0" smtClean="0">
                          <a:solidFill>
                            <a:srgbClr val="1F497D"/>
                          </a:solidFill>
                          <a:latin typeface="Arial" panose="020B0604020202020204" pitchFamily="34" charset="0"/>
                          <a:cs typeface="Arial" panose="020B0604020202020204" pitchFamily="34" charset="0"/>
                        </a:rPr>
                        <a:t>- Umweltmanagementsystem</a:t>
                      </a:r>
                      <a:r>
                        <a:rPr lang="de-DE" altLang="de-DE" sz="1100" dirty="0" smtClean="0">
                          <a:solidFill>
                            <a:srgbClr val="1F497D"/>
                          </a:solidFill>
                          <a:latin typeface="Arial" panose="020B0604020202020204" pitchFamily="34" charset="0"/>
                          <a:cs typeface="Arial" panose="020B0604020202020204" pitchFamily="34" charset="0"/>
                        </a:rPr>
                        <a:t>, </a:t>
                      </a:r>
                    </a:p>
                    <a:p>
                      <a:pPr algn="l" eaLnBrk="1" hangingPunct="1">
                        <a:spcBef>
                          <a:spcPts val="600"/>
                        </a:spcBef>
                      </a:pPr>
                      <a:r>
                        <a:rPr lang="de-DE" altLang="de-DE" sz="1100" b="1" dirty="0" smtClean="0">
                          <a:solidFill>
                            <a:srgbClr val="1F497D"/>
                          </a:solidFill>
                          <a:latin typeface="Arial" panose="020B0604020202020204" pitchFamily="34" charset="0"/>
                          <a:cs typeface="Arial" panose="020B0604020202020204" pitchFamily="34" charset="0"/>
                        </a:rPr>
                        <a:t>- Nachhaltigkeitsberichterstattung</a:t>
                      </a:r>
                      <a:r>
                        <a:rPr lang="de-DE" altLang="de-DE" sz="1100" dirty="0" smtClean="0">
                          <a:solidFill>
                            <a:srgbClr val="1F497D"/>
                          </a:solidFill>
                          <a:latin typeface="Arial" panose="020B0604020202020204" pitchFamily="34" charset="0"/>
                          <a:cs typeface="Arial" panose="020B0604020202020204" pitchFamily="34" charset="0"/>
                        </a:rPr>
                        <a:t>, </a:t>
                      </a:r>
                    </a:p>
                  </a:txBody>
                  <a:tcPr marT="45715" marB="45715" anchor="ctr">
                    <a:lnL w="9525" cap="flat" cmpd="sng" algn="ctr">
                      <a:solidFill>
                        <a:srgbClr val="1F497D"/>
                      </a:solidFill>
                      <a:prstDash val="solid"/>
                      <a:round/>
                      <a:headEnd type="none" w="med" len="med"/>
                      <a:tailEnd type="none" w="med" len="med"/>
                    </a:lnL>
                    <a:lnR w="952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r>
              <a:tr h="1241147">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altLang="de-DE" sz="1100" dirty="0" smtClean="0">
                        <a:solidFill>
                          <a:srgbClr val="1F497D"/>
                        </a:solidFill>
                        <a:latin typeface="Arial" panose="020B0604020202020204" pitchFamily="34" charset="0"/>
                        <a:cs typeface="Arial" panose="020B0604020202020204" pitchFamily="34" charset="0"/>
                      </a:endParaRPr>
                    </a:p>
                  </a:txBody>
                  <a:tcPr marT="45715" marB="45715">
                    <a:lnL w="12700" cap="flat" cmpd="sng" algn="ctr">
                      <a:solidFill>
                        <a:srgbClr val="1F497D"/>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altLang="de-DE" sz="1100" b="0" dirty="0" smtClean="0">
                          <a:solidFill>
                            <a:srgbClr val="1F497D"/>
                          </a:solidFill>
                          <a:latin typeface="Arial" panose="020B0604020202020204" pitchFamily="34" charset="0"/>
                          <a:cs typeface="Arial" panose="020B0604020202020204" pitchFamily="34" charset="0"/>
                        </a:rPr>
                        <a:t>kulturverträglich</a:t>
                      </a:r>
                    </a:p>
                  </a:txBody>
                  <a:tcPr marT="45715" marB="45715" vert="vert270" anchor="ctr" anchorCtr="1">
                    <a:lnL w="9525" cap="flat" cmpd="sng" algn="ctr">
                      <a:solidFill>
                        <a:srgbClr val="1F497D"/>
                      </a:solidFill>
                      <a:prstDash val="solid"/>
                      <a:round/>
                      <a:headEnd type="none" w="med" len="med"/>
                      <a:tailEnd type="none" w="med" len="med"/>
                    </a:lnL>
                    <a:lnR w="9525" cap="flat" cmpd="sng" algn="ctr">
                      <a:solidFill>
                        <a:srgbClr val="1F497D"/>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eaLnBrk="1" hangingPunct="1">
                        <a:spcBef>
                          <a:spcPts val="600"/>
                        </a:spcBef>
                      </a:pPr>
                      <a:r>
                        <a:rPr lang="de-DE" altLang="de-DE" sz="1100" b="1" dirty="0" smtClean="0">
                          <a:solidFill>
                            <a:srgbClr val="1F497D"/>
                          </a:solidFill>
                          <a:latin typeface="Arial" panose="020B0604020202020204" pitchFamily="34" charset="0"/>
                          <a:cs typeface="Arial" panose="020B0604020202020204" pitchFamily="34" charset="0"/>
                        </a:rPr>
                        <a:t>- Maßnahmen zur Gleichstellung</a:t>
                      </a:r>
                      <a:r>
                        <a:rPr lang="de-DE" altLang="de-DE" sz="1100" dirty="0" smtClean="0">
                          <a:solidFill>
                            <a:srgbClr val="1F497D"/>
                          </a:solidFill>
                          <a:latin typeface="Arial" panose="020B0604020202020204" pitchFamily="34" charset="0"/>
                          <a:cs typeface="Arial" panose="020B0604020202020204" pitchFamily="34" charset="0"/>
                        </a:rPr>
                        <a:t> von Frauen und Minderheiten,</a:t>
                      </a:r>
                    </a:p>
                    <a:p>
                      <a:pPr eaLnBrk="1" hangingPunct="1">
                        <a:spcBef>
                          <a:spcPts val="600"/>
                        </a:spcBef>
                        <a:buFontTx/>
                        <a:buNone/>
                      </a:pPr>
                      <a:r>
                        <a:rPr lang="de-DE" altLang="de-DE" sz="1100" b="1" dirty="0" smtClean="0">
                          <a:solidFill>
                            <a:srgbClr val="1F497D"/>
                          </a:solidFill>
                          <a:latin typeface="Arial" panose="020B0604020202020204" pitchFamily="34" charset="0"/>
                          <a:cs typeface="Arial" panose="020B0604020202020204" pitchFamily="34" charset="0"/>
                        </a:rPr>
                        <a:t>- Verhaltenskodex</a:t>
                      </a:r>
                      <a:r>
                        <a:rPr lang="de-DE" altLang="de-DE" sz="1100" dirty="0" smtClean="0">
                          <a:solidFill>
                            <a:srgbClr val="1F497D"/>
                          </a:solidFill>
                          <a:latin typeface="Arial" panose="020B0604020202020204" pitchFamily="34" charset="0"/>
                          <a:cs typeface="Arial" panose="020B0604020202020204" pitchFamily="34" charset="0"/>
                        </a:rPr>
                        <a:t> oder Richtlinien zu den Werten des Unternehmens und dem Verhalten der Mitarbeiter (Vermeidung von Korruption, Handhabung von Interessenkonflikten).</a:t>
                      </a:r>
                    </a:p>
                  </a:txBody>
                  <a:tcPr marT="45715" marB="45715" anchor="ctr">
                    <a:lnL w="9525" cap="flat" cmpd="sng" algn="ctr">
                      <a:solidFill>
                        <a:srgbClr val="1F497D"/>
                      </a:solidFill>
                      <a:prstDash val="solid"/>
                      <a:round/>
                      <a:headEnd type="none" w="med" len="med"/>
                      <a:tailEnd type="none" w="med" len="med"/>
                    </a:lnL>
                    <a:lnR w="9525"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r>
              <a:tr h="705942">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altLang="de-DE" sz="1100" dirty="0" smtClean="0">
                        <a:solidFill>
                          <a:srgbClr val="1F497D"/>
                        </a:solidFill>
                        <a:latin typeface="Arial" panose="020B0604020202020204" pitchFamily="34" charset="0"/>
                        <a:cs typeface="Arial" panose="020B0604020202020204" pitchFamily="34" charset="0"/>
                      </a:endParaRPr>
                    </a:p>
                  </a:txBody>
                  <a:tcPr marT="45715" marB="45715">
                    <a:lnL w="12700" cap="flat" cmpd="sng" algn="ctr">
                      <a:solidFill>
                        <a:srgbClr val="1F497D"/>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altLang="de-DE" sz="1100" b="1" dirty="0" smtClean="0">
                          <a:solidFill>
                            <a:srgbClr val="1F497D"/>
                          </a:solidFill>
                          <a:latin typeface="Arial" panose="020B0604020202020204" pitchFamily="34" charset="0"/>
                          <a:cs typeface="Arial" panose="020B0604020202020204" pitchFamily="34" charset="0"/>
                        </a:rPr>
                        <a:t>Auswahl:</a:t>
                      </a:r>
                      <a:r>
                        <a:rPr lang="de-DE" altLang="de-DE" sz="1100" dirty="0" smtClean="0">
                          <a:solidFill>
                            <a:srgbClr val="1F497D"/>
                          </a:solidFill>
                          <a:latin typeface="Arial" panose="020B0604020202020204" pitchFamily="34" charset="0"/>
                          <a:cs typeface="Arial" panose="020B0604020202020204" pitchFamily="34" charset="0"/>
                        </a:rPr>
                        <a:t> Der Fonds sollte vor allem solche Unternehmen enthalten, die bei den genannten Kriterien deutlich überdurchschnittlich abschneiden </a:t>
                      </a:r>
                    </a:p>
                  </a:txBody>
                  <a:tcPr marT="45715" marB="45715" anchor="ctr">
                    <a:lnL w="9525" cap="flat" cmpd="sng" algn="ctr">
                      <a:solidFill>
                        <a:srgbClr val="1F497D"/>
                      </a:solid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altLang="de-DE" sz="1100" dirty="0" smtClean="0">
                        <a:solidFill>
                          <a:srgbClr val="1F497D"/>
                        </a:solidFill>
                        <a:latin typeface="Arial" panose="020B0604020202020204" pitchFamily="34" charset="0"/>
                        <a:cs typeface="Arial" panose="020B0604020202020204" pitchFamily="34" charset="0"/>
                      </a:endParaRPr>
                    </a:p>
                  </a:txBody>
                  <a:tcPr marT="45715" marB="45715">
                    <a:lnL w="12700" cmpd="sng">
                      <a:noFill/>
                    </a:lnL>
                    <a:lnR w="9525" cap="flat" cmpd="sng" algn="ctr">
                      <a:solidFill>
                        <a:srgbClr val="1F497D"/>
                      </a:solidFill>
                      <a:prstDash val="solid"/>
                      <a:round/>
                      <a:headEnd type="none" w="med" len="med"/>
                      <a:tailEnd type="none" w="med" len="med"/>
                    </a:lnR>
                    <a:lnT w="12700" cmpd="sng">
                      <a:noFill/>
                    </a:lnT>
                    <a:lnB w="9525" cap="flat" cmpd="sng" algn="ctr">
                      <a:solidFill>
                        <a:srgbClr val="1F497D"/>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7" name="Rectangle 19"/>
          <p:cNvSpPr>
            <a:spLocks noGrp="1" noChangeArrowheads="1"/>
          </p:cNvSpPr>
          <p:nvPr>
            <p:ph type="title" idx="4294967295"/>
          </p:nvPr>
        </p:nvSpPr>
        <p:spPr>
          <a:xfrm>
            <a:off x="3657600" y="6588125"/>
            <a:ext cx="1828800" cy="269875"/>
          </a:xfrm>
        </p:spPr>
        <p:txBody>
          <a:bodyPr/>
          <a:lstStyle/>
          <a:p>
            <a:r>
              <a:rPr lang="de-DE" altLang="de-DE" sz="1000" dirty="0" smtClean="0">
                <a:solidFill>
                  <a:srgbClr val="1F497D"/>
                </a:solidFill>
              </a:rPr>
              <a:t>Auswahlkriterien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9632" y="5733256"/>
            <a:ext cx="7109383" cy="751954"/>
          </a:xfrm>
          <a:prstGeom prst="rect">
            <a:avLst/>
          </a:prstGeom>
        </p:spPr>
      </p:pic>
      <p:sp>
        <p:nvSpPr>
          <p:cNvPr id="22530" name="Inhaltsplatzhalter 2"/>
          <p:cNvSpPr>
            <a:spLocks noGrp="1"/>
          </p:cNvSpPr>
          <p:nvPr>
            <p:ph idx="1"/>
          </p:nvPr>
        </p:nvSpPr>
        <p:spPr>
          <a:xfrm>
            <a:off x="292100" y="1159670"/>
            <a:ext cx="8559800" cy="3657600"/>
          </a:xfrm>
          <a:solidFill>
            <a:srgbClr val="B8CCE4"/>
          </a:solidFill>
        </p:spPr>
        <p:txBody>
          <a:bodyPr anchor="ctr"/>
          <a:lstStyle/>
          <a:p>
            <a:pPr marL="0" indent="0" eaLnBrk="1" hangingPunct="1">
              <a:lnSpc>
                <a:spcPct val="134000"/>
              </a:lnSpc>
              <a:spcBef>
                <a:spcPts val="600"/>
              </a:spcBef>
              <a:buFont typeface="Arial" panose="020B0604020202020204" pitchFamily="34" charset="0"/>
              <a:buNone/>
            </a:pPr>
            <a:r>
              <a:rPr lang="de-DE" altLang="de-DE" sz="1400" dirty="0" smtClean="0"/>
              <a:t>Ziel des Projekts </a:t>
            </a:r>
            <a:r>
              <a:rPr lang="de-DE" altLang="de-DE" sz="1400" b="1" dirty="0" err="1" smtClean="0">
                <a:solidFill>
                  <a:srgbClr val="336699"/>
                </a:solidFill>
              </a:rPr>
              <a:t>ethos</a:t>
            </a:r>
            <a:r>
              <a:rPr lang="de-DE" altLang="de-DE" sz="1400" b="1" dirty="0" smtClean="0"/>
              <a:t> </a:t>
            </a:r>
            <a:r>
              <a:rPr lang="de-DE" altLang="de-DE" sz="1400" dirty="0" smtClean="0"/>
              <a:t>war die </a:t>
            </a:r>
            <a:r>
              <a:rPr lang="de-DE" altLang="de-DE" sz="1400" dirty="0" smtClean="0"/>
              <a:t>Entwicklung innovativer Unterrichtseinheiten zur Wirtschafts- und Unternehmensethik für die ökonomische und </a:t>
            </a:r>
            <a:r>
              <a:rPr lang="de-DE" altLang="de-DE" sz="1400" dirty="0" smtClean="0"/>
              <a:t>gesellschaftspolitische </a:t>
            </a:r>
            <a:r>
              <a:rPr lang="de-DE" altLang="de-DE" sz="1400" dirty="0" smtClean="0"/>
              <a:t>(sozialwissenschaftliche) Bildung in der Sekundarstufe II. Informationen über das Projekt sowie </a:t>
            </a:r>
            <a:r>
              <a:rPr lang="de-DE" altLang="de-DE" sz="1400" dirty="0" smtClean="0"/>
              <a:t>Hinweise auf weitere </a:t>
            </a:r>
            <a:r>
              <a:rPr lang="de-DE" altLang="de-DE" sz="1400" dirty="0" smtClean="0"/>
              <a:t>Unterrichtseinheiten finden Sie unter </a:t>
            </a:r>
            <a:r>
              <a:rPr lang="de-DE" altLang="de-DE" sz="1400" b="1" dirty="0" smtClean="0"/>
              <a:t>www.ethos-wirtschaft.de</a:t>
            </a:r>
            <a:r>
              <a:rPr lang="de-DE" altLang="de-DE" sz="1400" dirty="0" smtClean="0"/>
              <a:t>. Über ein Verlinken auf unsere Homepage und die Unterrichtseinheiten freuen wir uns sehr.</a:t>
            </a:r>
          </a:p>
          <a:p>
            <a:pPr marL="0" indent="0" eaLnBrk="1" hangingPunct="1">
              <a:lnSpc>
                <a:spcPct val="134000"/>
              </a:lnSpc>
              <a:spcBef>
                <a:spcPts val="600"/>
              </a:spcBef>
              <a:buNone/>
            </a:pPr>
            <a:r>
              <a:rPr lang="de-DE" sz="1400" dirty="0"/>
              <a:t>Das </a:t>
            </a:r>
            <a:r>
              <a:rPr lang="de-DE" sz="1400" b="1" dirty="0" err="1"/>
              <a:t>ethos</a:t>
            </a:r>
            <a:r>
              <a:rPr lang="de-DE" sz="1400" dirty="0"/>
              <a:t>-Projekt wurde mit dem </a:t>
            </a:r>
            <a:r>
              <a:rPr lang="de-DE" sz="1400" b="1" dirty="0"/>
              <a:t>Max-Weber-Preis für Wirtschaftsethik 2012</a:t>
            </a:r>
            <a:r>
              <a:rPr lang="de-DE" sz="1400" dirty="0"/>
              <a:t> in der Kategorie Schul-/Lehrbuch ausgezeichnet</a:t>
            </a:r>
            <a:r>
              <a:rPr lang="de-DE" sz="1400" dirty="0" smtClean="0"/>
              <a:t>.</a:t>
            </a:r>
          </a:p>
          <a:p>
            <a:pPr marL="0" indent="0" eaLnBrk="1" hangingPunct="1">
              <a:lnSpc>
                <a:spcPct val="134000"/>
              </a:lnSpc>
              <a:spcBef>
                <a:spcPts val="600"/>
              </a:spcBef>
              <a:buNone/>
            </a:pPr>
            <a:r>
              <a:rPr lang="de-DE" sz="1400" dirty="0"/>
              <a:t>Das von Prof. Dr. Thomas Retzmann und Prof. Dr. Tilman Grammes (Universität Hamburg) herausgegebene Buch </a:t>
            </a:r>
            <a:r>
              <a:rPr lang="de-DE" sz="1400" b="1" dirty="0">
                <a:hlinkClick r:id="rId4"/>
              </a:rPr>
              <a:t>"Wirtschafts- und Unternehmensethik: 15 Unterrichtsbausteine für die ökonomische und gesellschaftspolitische Bildung"</a:t>
            </a:r>
            <a:r>
              <a:rPr lang="de-DE" sz="1400" dirty="0"/>
              <a:t> </a:t>
            </a:r>
            <a:r>
              <a:rPr lang="de-DE" sz="1400" dirty="0" smtClean="0"/>
              <a:t>wurde </a:t>
            </a:r>
            <a:r>
              <a:rPr lang="de-DE" sz="1400" dirty="0"/>
              <a:t>2014 mit dem </a:t>
            </a:r>
            <a:r>
              <a:rPr lang="de-DE" sz="1400" b="1" i="1" dirty="0"/>
              <a:t>SCHULE</a:t>
            </a:r>
            <a:r>
              <a:rPr lang="de-DE" sz="1400" b="1" dirty="0"/>
              <a:t>WIRTSCHAFT-Lehrbuchpreis</a:t>
            </a:r>
            <a:r>
              <a:rPr lang="de-DE" sz="1400" dirty="0"/>
              <a:t> ausgezeichnet</a:t>
            </a:r>
            <a:r>
              <a:rPr lang="de-DE" sz="1400" dirty="0" smtClean="0"/>
              <a:t>.</a:t>
            </a:r>
            <a:endParaRPr lang="de-DE" sz="1400" dirty="0"/>
          </a:p>
        </p:txBody>
      </p:sp>
      <p:sp>
        <p:nvSpPr>
          <p:cNvPr id="22532" name="Textfeld 4"/>
          <p:cNvSpPr txBox="1">
            <a:spLocks noChangeArrowheads="1"/>
          </p:cNvSpPr>
          <p:nvPr/>
        </p:nvSpPr>
        <p:spPr bwMode="auto">
          <a:xfrm>
            <a:off x="4071938" y="5994400"/>
            <a:ext cx="428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de-DE" altLang="de-DE">
                <a:cs typeface="Arial" panose="020B0604020202020204" pitchFamily="34" charset="0"/>
              </a:rPr>
              <a:t>&amp;</a:t>
            </a:r>
          </a:p>
        </p:txBody>
      </p:sp>
      <p:sp>
        <p:nvSpPr>
          <p:cNvPr id="22534" name="Textfeld 6"/>
          <p:cNvSpPr txBox="1">
            <a:spLocks noChangeArrowheads="1"/>
          </p:cNvSpPr>
          <p:nvPr/>
        </p:nvSpPr>
        <p:spPr bwMode="auto">
          <a:xfrm>
            <a:off x="292100" y="5121275"/>
            <a:ext cx="35020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37931725" indent="-37474525">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de-DE" altLang="de-DE" sz="1400" dirty="0">
                <a:cs typeface="Arial" panose="020B0604020202020204" pitchFamily="34" charset="0"/>
              </a:rPr>
              <a:t>Das Projekt </a:t>
            </a:r>
            <a:r>
              <a:rPr lang="de-DE" altLang="de-DE" sz="1400" b="1" dirty="0" err="1">
                <a:solidFill>
                  <a:srgbClr val="336699"/>
                </a:solidFill>
                <a:cs typeface="Arial" panose="020B0604020202020204" pitchFamily="34" charset="0"/>
              </a:rPr>
              <a:t>ethos</a:t>
            </a:r>
            <a:r>
              <a:rPr lang="de-DE" altLang="de-DE" sz="1400" b="1" dirty="0">
                <a:solidFill>
                  <a:srgbClr val="336699"/>
                </a:solidFill>
                <a:cs typeface="Arial" panose="020B0604020202020204" pitchFamily="34" charset="0"/>
              </a:rPr>
              <a:t> </a:t>
            </a:r>
            <a:r>
              <a:rPr lang="de-DE" altLang="de-DE" sz="1400" dirty="0" smtClean="0">
                <a:cs typeface="Arial" panose="020B0604020202020204" pitchFamily="34" charset="0"/>
              </a:rPr>
              <a:t>wurde gefördert </a:t>
            </a:r>
            <a:r>
              <a:rPr lang="de-DE" altLang="de-DE" sz="1400" dirty="0">
                <a:cs typeface="Arial" panose="020B0604020202020204" pitchFamily="34" charset="0"/>
              </a:rPr>
              <a:t>durch</a:t>
            </a:r>
          </a:p>
        </p:txBody>
      </p:sp>
      <p:pic>
        <p:nvPicPr>
          <p:cNvPr id="22535" name="Picture 3" descr="C:\Users\Thomas.Retzmann\Documents\Arbeit\ethos Sicherung Y\Logo\_online\_high-res\Ethos_logo.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7188" y="285750"/>
            <a:ext cx="2357437"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6" name="Rectangle 19"/>
          <p:cNvSpPr>
            <a:spLocks noGrp="1" noChangeArrowheads="1"/>
          </p:cNvSpPr>
          <p:nvPr>
            <p:ph type="title" idx="4294967295"/>
          </p:nvPr>
        </p:nvSpPr>
        <p:spPr>
          <a:xfrm>
            <a:off x="3810000" y="6572250"/>
            <a:ext cx="1828800" cy="269875"/>
          </a:xfrm>
        </p:spPr>
        <p:txBody>
          <a:bodyPr/>
          <a:lstStyle/>
          <a:p>
            <a:pPr eaLnBrk="1" hangingPunct="1"/>
            <a:r>
              <a:rPr lang="de-DE" altLang="de-DE" sz="1000" dirty="0" smtClean="0">
                <a:solidFill>
                  <a:srgbClr val="1F497D"/>
                </a:solidFill>
              </a:rPr>
              <a:t>Copyright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3943</Words>
  <Application>Microsoft Office PowerPoint</Application>
  <PresentationFormat>Bildschirmpräsentation (4:3)</PresentationFormat>
  <Paragraphs>219</Paragraphs>
  <Slides>8</Slides>
  <Notes>8</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8</vt:i4>
      </vt:variant>
    </vt:vector>
  </HeadingPairs>
  <TitlesOfParts>
    <vt:vector size="15" baseType="lpstr">
      <vt:lpstr>MS PGothic</vt:lpstr>
      <vt:lpstr>Arial</vt:lpstr>
      <vt:lpstr>Bradley Hand ITC</vt:lpstr>
      <vt:lpstr>Calibri</vt:lpstr>
      <vt:lpstr>Times New Roman</vt:lpstr>
      <vt:lpstr>Wingdings 3</vt:lpstr>
      <vt:lpstr>Larissa-Design</vt:lpstr>
      <vt:lpstr>Einstiegsfolie</vt:lpstr>
      <vt:lpstr>Schülergewichtung</vt:lpstr>
      <vt:lpstr>Testament</vt:lpstr>
      <vt:lpstr>Anlegertypen</vt:lpstr>
      <vt:lpstr>Magisches Viereck</vt:lpstr>
      <vt:lpstr>Nachhaltigkeitskriterien</vt:lpstr>
      <vt:lpstr>Auswahlkriterien</vt:lpstr>
      <vt:lpstr>Copyright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Ethisches Investment – Mein Geld für die nachhaltige Entwicklung?</dc:title>
  <dc:subject>Methodik des Vergleichs ethischer Investments durch den Anleger</dc:subject>
  <dc:creator>Siegfried Kaiser (Herausgeber: Thomas Retzmann (Universität Duisburg-Essen, Campus Essen)/Tilman Grammes (Universität Hamburg))</dc:creator>
  <cp:keywords>Geldanlage, magisches Dreieck, Ethisches Investment, Nachhaltigkeit, Umweltverträglichkeit, Sozialverträglichkeit</cp:keywords>
  <dc:description>URL: http://www.ethos-wirtschaft.de/
Dieses Dokument ist ein Arbeitsdokument. Dieser Unterrichtsbaustein darf für Bildungszwecke in der jeweils erforderlichen Zahl vervielfältigt werden. Die Dateien dürfen an andere Lehrende und Lernende weitergegeben werden. Der kommerzielle und nicht-kommerzielle Abdruck – auch auszugsweise – sowie die allgemeine Weiterverbreitung über das Internet – insbesondere der Download der Dateien von anderen als der oben angegebenen Seite – sind jedoch nur nach vorheriger schriftlicher Genehmigung durch die Herausgeber gestattet.</dc:description>
  <cp:lastModifiedBy>Retzmann, Thomas</cp:lastModifiedBy>
  <cp:lastPrinted>2015-08-05T12:57:15Z</cp:lastPrinted>
  <dcterms:created xsi:type="dcterms:W3CDTF">2010-03-08T17:00:19Z</dcterms:created>
  <dcterms:modified xsi:type="dcterms:W3CDTF">2016-02-19T13:35:53Z</dcterms:modified>
</cp:coreProperties>
</file>